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sldIdLst>
    <p:sldId id="256" r:id="rId2"/>
    <p:sldId id="257" r:id="rId3"/>
    <p:sldId id="258" r:id="rId4"/>
    <p:sldId id="259" r:id="rId5"/>
    <p:sldId id="270" r:id="rId6"/>
    <p:sldId id="269" r:id="rId7"/>
    <p:sldId id="272" r:id="rId8"/>
    <p:sldId id="268" r:id="rId9"/>
    <p:sldId id="274" r:id="rId10"/>
    <p:sldId id="267" r:id="rId11"/>
    <p:sldId id="265" r:id="rId12"/>
    <p:sldId id="275" r:id="rId13"/>
    <p:sldId id="266" r:id="rId14"/>
    <p:sldId id="276" r:id="rId15"/>
    <p:sldId id="263" r:id="rId16"/>
    <p:sldId id="277" r:id="rId17"/>
    <p:sldId id="279"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napToObjects="1">
      <p:cViewPr varScale="1">
        <p:scale>
          <a:sx n="121" d="100"/>
          <a:sy n="121" d="100"/>
        </p:scale>
        <p:origin x="200"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393FC0-D99A-4BFF-9057-1733A1385C2D}"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US"/>
        </a:p>
      </dgm:t>
    </dgm:pt>
    <dgm:pt modelId="{50ADA809-3D4D-4C2F-982C-1E6D52EC80C0}">
      <dgm:prSet custT="1"/>
      <dgm:spPr/>
      <dgm:t>
        <a:bodyPr/>
        <a:lstStyle/>
        <a:p>
          <a:r>
            <a:rPr lang="en-US" sz="2000" dirty="0"/>
            <a:t>A ML model is developed by learning and generalizing from training data, then applying that knowledge to unknown new data in order to generate predictions and achieve its objective.</a:t>
          </a:r>
        </a:p>
      </dgm:t>
    </dgm:pt>
    <dgm:pt modelId="{6F506EDE-9281-470E-8FB0-FBB5DCADB05B}" type="parTrans" cxnId="{BF1C80B9-86E4-4349-8D09-68816ED9F643}">
      <dgm:prSet/>
      <dgm:spPr/>
      <dgm:t>
        <a:bodyPr/>
        <a:lstStyle/>
        <a:p>
          <a:endParaRPr lang="en-US"/>
        </a:p>
      </dgm:t>
    </dgm:pt>
    <dgm:pt modelId="{EDEF4378-F82B-4964-AC1D-37E9418A75B9}" type="sibTrans" cxnId="{BF1C80B9-86E4-4349-8D09-68816ED9F643}">
      <dgm:prSet/>
      <dgm:spPr/>
      <dgm:t>
        <a:bodyPr/>
        <a:lstStyle/>
        <a:p>
          <a:endParaRPr lang="en-US"/>
        </a:p>
      </dgm:t>
    </dgm:pt>
    <dgm:pt modelId="{2A1C5D6C-FF7F-408D-82B5-D25389752763}">
      <dgm:prSet custT="1"/>
      <dgm:spPr/>
      <dgm:t>
        <a:bodyPr/>
        <a:lstStyle/>
        <a:p>
          <a:r>
            <a:rPr lang="en-US" sz="2500" dirty="0"/>
            <a:t>Four Supervised Learning Algorithms used for Model Building:</a:t>
          </a:r>
        </a:p>
      </dgm:t>
    </dgm:pt>
    <dgm:pt modelId="{04CE3240-FD2C-490C-B3C6-74F796276ED4}" type="parTrans" cxnId="{076357B6-5D05-4B09-8BC6-C806619D5A78}">
      <dgm:prSet/>
      <dgm:spPr/>
      <dgm:t>
        <a:bodyPr/>
        <a:lstStyle/>
        <a:p>
          <a:endParaRPr lang="en-US"/>
        </a:p>
      </dgm:t>
    </dgm:pt>
    <dgm:pt modelId="{8D1EDA80-FC7B-477E-8CC2-9BE5199FC7E9}" type="sibTrans" cxnId="{076357B6-5D05-4B09-8BC6-C806619D5A78}">
      <dgm:prSet/>
      <dgm:spPr/>
      <dgm:t>
        <a:bodyPr/>
        <a:lstStyle/>
        <a:p>
          <a:endParaRPr lang="en-US"/>
        </a:p>
      </dgm:t>
    </dgm:pt>
    <dgm:pt modelId="{C2F0E19C-97A1-4B2F-B705-342C84F85574}">
      <dgm:prSet/>
      <dgm:spPr/>
      <dgm:t>
        <a:bodyPr/>
        <a:lstStyle/>
        <a:p>
          <a:endParaRPr lang="en-US" dirty="0"/>
        </a:p>
      </dgm:t>
    </dgm:pt>
    <dgm:pt modelId="{583E4931-AE0F-4A26-9F8A-9CDDA0925C3C}" type="parTrans" cxnId="{FFF7503F-73BD-4DB7-8794-4AA708989E6C}">
      <dgm:prSet/>
      <dgm:spPr/>
      <dgm:t>
        <a:bodyPr/>
        <a:lstStyle/>
        <a:p>
          <a:endParaRPr lang="en-US"/>
        </a:p>
      </dgm:t>
    </dgm:pt>
    <dgm:pt modelId="{CEFC6EAD-E7BB-4CFC-AD60-65BDA61166CB}" type="sibTrans" cxnId="{FFF7503F-73BD-4DB7-8794-4AA708989E6C}">
      <dgm:prSet/>
      <dgm:spPr/>
      <dgm:t>
        <a:bodyPr/>
        <a:lstStyle/>
        <a:p>
          <a:endParaRPr lang="en-US"/>
        </a:p>
      </dgm:t>
    </dgm:pt>
    <dgm:pt modelId="{A05420B8-C24D-498E-BCCF-DE1B59352C25}">
      <dgm:prSet/>
      <dgm:spPr/>
      <dgm:t>
        <a:bodyPr/>
        <a:lstStyle/>
        <a:p>
          <a:endParaRPr lang="en-US" dirty="0"/>
        </a:p>
      </dgm:t>
    </dgm:pt>
    <dgm:pt modelId="{2187B91F-39D7-4678-8AF4-C32C9EFC51B6}" type="parTrans" cxnId="{7585D309-64B0-4BA3-993F-BD8C91E6AE9C}">
      <dgm:prSet/>
      <dgm:spPr/>
      <dgm:t>
        <a:bodyPr/>
        <a:lstStyle/>
        <a:p>
          <a:endParaRPr lang="en-US"/>
        </a:p>
      </dgm:t>
    </dgm:pt>
    <dgm:pt modelId="{E1F26125-335D-46A6-87D5-4F5D2B34F1D4}" type="sibTrans" cxnId="{7585D309-64B0-4BA3-993F-BD8C91E6AE9C}">
      <dgm:prSet/>
      <dgm:spPr/>
      <dgm:t>
        <a:bodyPr/>
        <a:lstStyle/>
        <a:p>
          <a:endParaRPr lang="en-US"/>
        </a:p>
      </dgm:t>
    </dgm:pt>
    <dgm:pt modelId="{DA544D98-F56B-F841-9AD1-D7AA8789AED3}" type="pres">
      <dgm:prSet presAssocID="{BD393FC0-D99A-4BFF-9057-1733A1385C2D}" presName="linear" presStyleCnt="0">
        <dgm:presLayoutVars>
          <dgm:animLvl val="lvl"/>
          <dgm:resizeHandles val="exact"/>
        </dgm:presLayoutVars>
      </dgm:prSet>
      <dgm:spPr/>
    </dgm:pt>
    <dgm:pt modelId="{1FB57AF9-1D46-9549-8C1F-C3A4F46512BC}" type="pres">
      <dgm:prSet presAssocID="{50ADA809-3D4D-4C2F-982C-1E6D52EC80C0}" presName="parentText" presStyleLbl="node1" presStyleIdx="0" presStyleCnt="2" custScaleY="107931">
        <dgm:presLayoutVars>
          <dgm:chMax val="0"/>
          <dgm:bulletEnabled val="1"/>
        </dgm:presLayoutVars>
      </dgm:prSet>
      <dgm:spPr/>
    </dgm:pt>
    <dgm:pt modelId="{E81C36D8-3D00-5648-B70F-BF2170E1878D}" type="pres">
      <dgm:prSet presAssocID="{EDEF4378-F82B-4964-AC1D-37E9418A75B9}" presName="spacer" presStyleCnt="0"/>
      <dgm:spPr/>
    </dgm:pt>
    <dgm:pt modelId="{28C092D1-4BA9-9241-8AAB-08D96ADCC383}" type="pres">
      <dgm:prSet presAssocID="{2A1C5D6C-FF7F-408D-82B5-D25389752763}" presName="parentText" presStyleLbl="node1" presStyleIdx="1" presStyleCnt="2" custScaleY="135475">
        <dgm:presLayoutVars>
          <dgm:chMax val="0"/>
          <dgm:bulletEnabled val="1"/>
        </dgm:presLayoutVars>
      </dgm:prSet>
      <dgm:spPr/>
    </dgm:pt>
    <dgm:pt modelId="{E1595D72-F433-5D42-A439-5281976B7F3B}" type="pres">
      <dgm:prSet presAssocID="{2A1C5D6C-FF7F-408D-82B5-D25389752763}" presName="childText" presStyleLbl="revTx" presStyleIdx="0" presStyleCnt="1">
        <dgm:presLayoutVars>
          <dgm:bulletEnabled val="1"/>
        </dgm:presLayoutVars>
      </dgm:prSet>
      <dgm:spPr/>
    </dgm:pt>
  </dgm:ptLst>
  <dgm:cxnLst>
    <dgm:cxn modelId="{7585D309-64B0-4BA3-993F-BD8C91E6AE9C}" srcId="{2A1C5D6C-FF7F-408D-82B5-D25389752763}" destId="{A05420B8-C24D-498E-BCCF-DE1B59352C25}" srcOrd="1" destOrd="0" parTransId="{2187B91F-39D7-4678-8AF4-C32C9EFC51B6}" sibTransId="{E1F26125-335D-46A6-87D5-4F5D2B34F1D4}"/>
    <dgm:cxn modelId="{FFF7503F-73BD-4DB7-8794-4AA708989E6C}" srcId="{2A1C5D6C-FF7F-408D-82B5-D25389752763}" destId="{C2F0E19C-97A1-4B2F-B705-342C84F85574}" srcOrd="0" destOrd="0" parTransId="{583E4931-AE0F-4A26-9F8A-9CDDA0925C3C}" sibTransId="{CEFC6EAD-E7BB-4CFC-AD60-65BDA61166CB}"/>
    <dgm:cxn modelId="{DD51566F-AFA8-EF4D-BD46-1BF8A16A64DE}" type="presOf" srcId="{BD393FC0-D99A-4BFF-9057-1733A1385C2D}" destId="{DA544D98-F56B-F841-9AD1-D7AA8789AED3}" srcOrd="0" destOrd="0" presId="urn:microsoft.com/office/officeart/2005/8/layout/vList2"/>
    <dgm:cxn modelId="{946BDD8F-E0A9-E04A-A248-F37773D1CDAC}" type="presOf" srcId="{50ADA809-3D4D-4C2F-982C-1E6D52EC80C0}" destId="{1FB57AF9-1D46-9549-8C1F-C3A4F46512BC}" srcOrd="0" destOrd="0" presId="urn:microsoft.com/office/officeart/2005/8/layout/vList2"/>
    <dgm:cxn modelId="{B315599A-A49B-CD4D-9DB5-1CCEAFE59EFB}" type="presOf" srcId="{A05420B8-C24D-498E-BCCF-DE1B59352C25}" destId="{E1595D72-F433-5D42-A439-5281976B7F3B}" srcOrd="0" destOrd="1" presId="urn:microsoft.com/office/officeart/2005/8/layout/vList2"/>
    <dgm:cxn modelId="{A43EBFA5-04AE-104A-BC85-D8792991973C}" type="presOf" srcId="{C2F0E19C-97A1-4B2F-B705-342C84F85574}" destId="{E1595D72-F433-5D42-A439-5281976B7F3B}" srcOrd="0" destOrd="0" presId="urn:microsoft.com/office/officeart/2005/8/layout/vList2"/>
    <dgm:cxn modelId="{076357B6-5D05-4B09-8BC6-C806619D5A78}" srcId="{BD393FC0-D99A-4BFF-9057-1733A1385C2D}" destId="{2A1C5D6C-FF7F-408D-82B5-D25389752763}" srcOrd="1" destOrd="0" parTransId="{04CE3240-FD2C-490C-B3C6-74F796276ED4}" sibTransId="{8D1EDA80-FC7B-477E-8CC2-9BE5199FC7E9}"/>
    <dgm:cxn modelId="{BF1C80B9-86E4-4349-8D09-68816ED9F643}" srcId="{BD393FC0-D99A-4BFF-9057-1733A1385C2D}" destId="{50ADA809-3D4D-4C2F-982C-1E6D52EC80C0}" srcOrd="0" destOrd="0" parTransId="{6F506EDE-9281-470E-8FB0-FBB5DCADB05B}" sibTransId="{EDEF4378-F82B-4964-AC1D-37E9418A75B9}"/>
    <dgm:cxn modelId="{8F9968D0-423D-0342-B35B-CD7B567120B3}" type="presOf" srcId="{2A1C5D6C-FF7F-408D-82B5-D25389752763}" destId="{28C092D1-4BA9-9241-8AAB-08D96ADCC383}" srcOrd="0" destOrd="0" presId="urn:microsoft.com/office/officeart/2005/8/layout/vList2"/>
    <dgm:cxn modelId="{0C4BBA26-1FE5-B840-AEAC-38C87BD92CA1}" type="presParOf" srcId="{DA544D98-F56B-F841-9AD1-D7AA8789AED3}" destId="{1FB57AF9-1D46-9549-8C1F-C3A4F46512BC}" srcOrd="0" destOrd="0" presId="urn:microsoft.com/office/officeart/2005/8/layout/vList2"/>
    <dgm:cxn modelId="{9B01F838-F68F-484B-ADF3-ABFF7C040FA2}" type="presParOf" srcId="{DA544D98-F56B-F841-9AD1-D7AA8789AED3}" destId="{E81C36D8-3D00-5648-B70F-BF2170E1878D}" srcOrd="1" destOrd="0" presId="urn:microsoft.com/office/officeart/2005/8/layout/vList2"/>
    <dgm:cxn modelId="{65A0E6A2-4AE4-284E-9B2C-D395FA5F6E8C}" type="presParOf" srcId="{DA544D98-F56B-F841-9AD1-D7AA8789AED3}" destId="{28C092D1-4BA9-9241-8AAB-08D96ADCC383}" srcOrd="2" destOrd="0" presId="urn:microsoft.com/office/officeart/2005/8/layout/vList2"/>
    <dgm:cxn modelId="{A5CCD743-78FE-DD4F-A8F4-6468ACB397B8}" type="presParOf" srcId="{DA544D98-F56B-F841-9AD1-D7AA8789AED3}" destId="{E1595D72-F433-5D42-A439-5281976B7F3B}"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57AF9-1D46-9549-8C1F-C3A4F46512BC}">
      <dsp:nvSpPr>
        <dsp:cNvPr id="0" name=""/>
        <dsp:cNvSpPr/>
      </dsp:nvSpPr>
      <dsp:spPr>
        <a:xfrm>
          <a:off x="0" y="11380"/>
          <a:ext cx="9419897" cy="1181973"/>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 ML model is developed by learning and generalizing from training data, then applying that knowledge to unknown new data in order to generate predictions and achieve its objective.</a:t>
          </a:r>
        </a:p>
      </dsp:txBody>
      <dsp:txXfrm>
        <a:off x="57699" y="69079"/>
        <a:ext cx="9304499" cy="1066575"/>
      </dsp:txXfrm>
    </dsp:sp>
    <dsp:sp modelId="{28C092D1-4BA9-9241-8AAB-08D96ADCC383}">
      <dsp:nvSpPr>
        <dsp:cNvPr id="0" name=""/>
        <dsp:cNvSpPr/>
      </dsp:nvSpPr>
      <dsp:spPr>
        <a:xfrm>
          <a:off x="0" y="1331594"/>
          <a:ext cx="9419897" cy="1483613"/>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Four Supervised Learning Algorithms used for Model Building:</a:t>
          </a:r>
        </a:p>
      </dsp:txBody>
      <dsp:txXfrm>
        <a:off x="72424" y="1404018"/>
        <a:ext cx="9275049" cy="1338765"/>
      </dsp:txXfrm>
    </dsp:sp>
    <dsp:sp modelId="{E1595D72-F433-5D42-A439-5281976B7F3B}">
      <dsp:nvSpPr>
        <dsp:cNvPr id="0" name=""/>
        <dsp:cNvSpPr/>
      </dsp:nvSpPr>
      <dsp:spPr>
        <a:xfrm>
          <a:off x="0" y="2815207"/>
          <a:ext cx="9419897" cy="1266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9082" tIns="60960" rIns="341376" bIns="60960" numCol="1" spcCol="1270" anchor="t" anchorCtr="0">
          <a:noAutofit/>
        </a:bodyPr>
        <a:lstStyle/>
        <a:p>
          <a:pPr marL="285750" lvl="1" indent="-285750" algn="l" defTabSz="1644650">
            <a:lnSpc>
              <a:spcPct val="90000"/>
            </a:lnSpc>
            <a:spcBef>
              <a:spcPct val="0"/>
            </a:spcBef>
            <a:spcAft>
              <a:spcPct val="20000"/>
            </a:spcAft>
            <a:buChar char="•"/>
          </a:pPr>
          <a:endParaRPr lang="en-US" sz="3700" kern="1200" dirty="0"/>
        </a:p>
        <a:p>
          <a:pPr marL="285750" lvl="1" indent="-285750" algn="l" defTabSz="1644650">
            <a:lnSpc>
              <a:spcPct val="90000"/>
            </a:lnSpc>
            <a:spcBef>
              <a:spcPct val="0"/>
            </a:spcBef>
            <a:spcAft>
              <a:spcPct val="20000"/>
            </a:spcAft>
            <a:buChar char="•"/>
          </a:pPr>
          <a:endParaRPr lang="en-US" sz="3700" kern="1200" dirty="0"/>
        </a:p>
      </dsp:txBody>
      <dsp:txXfrm>
        <a:off x="0" y="2815207"/>
        <a:ext cx="9419897" cy="12668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4/24/22</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97053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4/24/22</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025997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4/24/22</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498724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4/24/22</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825711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4/24/22</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694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4/24/22</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183098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4/24/22</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398045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4/24/22</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930163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4/24/22</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426617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4/24/22</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233734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4/24/22</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409517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4/24/22</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55136385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svg"/><Relationship Id="rId7" Type="http://schemas.openxmlformats.org/officeDocument/2006/relationships/diagramColors" Target="../diagrams/colors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arutitech.com/machine-learning-fraud-detection/" TargetMode="External"/><Relationship Id="rId2" Type="http://schemas.openxmlformats.org/officeDocument/2006/relationships/hyperlink" Target="https://www.kaggle.com/datasets/mlg-ulb/creditcardfraud" TargetMode="External"/><Relationship Id="rId1" Type="http://schemas.openxmlformats.org/officeDocument/2006/relationships/slideLayout" Target="../slideLayouts/slideLayout2.xml"/><Relationship Id="rId4" Type="http://schemas.openxmlformats.org/officeDocument/2006/relationships/hyperlink" Target="https://journalofbigdata.springeropen.com/articles/10.1186/s40537-022-00573-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www.kaggle.com/datasets/mlg-ulb/creditcardfrau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9">
            <a:extLst>
              <a:ext uri="{FF2B5EF4-FFF2-40B4-BE49-F238E27FC236}">
                <a16:creationId xmlns:a16="http://schemas.microsoft.com/office/drawing/2014/main" id="{DA9B06D8-F0B8-433D-814C-0A14E9E87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BD9BC5-1040-8941-B3E0-5CD3750C3C81}"/>
              </a:ext>
            </a:extLst>
          </p:cNvPr>
          <p:cNvSpPr>
            <a:spLocks noGrp="1"/>
          </p:cNvSpPr>
          <p:nvPr>
            <p:ph type="ctrTitle"/>
          </p:nvPr>
        </p:nvSpPr>
        <p:spPr>
          <a:xfrm>
            <a:off x="838200" y="1030885"/>
            <a:ext cx="6725495" cy="3530080"/>
          </a:xfrm>
        </p:spPr>
        <p:txBody>
          <a:bodyPr anchor="t">
            <a:normAutofit/>
          </a:bodyPr>
          <a:lstStyle/>
          <a:p>
            <a:r>
              <a:rPr lang="en-US" dirty="0"/>
              <a:t>Credit Card Fraud</a:t>
            </a:r>
            <a:br>
              <a:rPr lang="en-US" dirty="0"/>
            </a:br>
            <a:r>
              <a:rPr lang="en-US" dirty="0"/>
              <a:t>Detection</a:t>
            </a:r>
          </a:p>
        </p:txBody>
      </p:sp>
      <p:sp>
        <p:nvSpPr>
          <p:cNvPr id="4" name="TextBox 3">
            <a:extLst>
              <a:ext uri="{FF2B5EF4-FFF2-40B4-BE49-F238E27FC236}">
                <a16:creationId xmlns:a16="http://schemas.microsoft.com/office/drawing/2014/main" id="{24CC9A2B-B13D-8142-BDD4-05D476DAA106}"/>
              </a:ext>
            </a:extLst>
          </p:cNvPr>
          <p:cNvSpPr txBox="1"/>
          <p:nvPr/>
        </p:nvSpPr>
        <p:spPr>
          <a:xfrm>
            <a:off x="11101388" y="7343775"/>
            <a:ext cx="184731" cy="369332"/>
          </a:xfrm>
          <a:prstGeom prst="rect">
            <a:avLst/>
          </a:prstGeom>
          <a:noFill/>
        </p:spPr>
        <p:txBody>
          <a:bodyPr wrap="none" rtlCol="0">
            <a:spAutoFit/>
          </a:bodyPr>
          <a:lstStyle/>
          <a:p>
            <a:endParaRPr lang="en-US" dirty="0"/>
          </a:p>
        </p:txBody>
      </p:sp>
      <p:pic>
        <p:nvPicPr>
          <p:cNvPr id="6" name="Picture 5" descr="A picture containing text, electronics&#10;&#10;Description automatically generated">
            <a:extLst>
              <a:ext uri="{FF2B5EF4-FFF2-40B4-BE49-F238E27FC236}">
                <a16:creationId xmlns:a16="http://schemas.microsoft.com/office/drawing/2014/main" id="{1446E544-EF65-C985-5B55-82F5C8399BD9}"/>
              </a:ext>
            </a:extLst>
          </p:cNvPr>
          <p:cNvPicPr>
            <a:picLocks noChangeAspect="1"/>
          </p:cNvPicPr>
          <p:nvPr/>
        </p:nvPicPr>
        <p:blipFill>
          <a:blip r:embed="rId2"/>
          <a:stretch>
            <a:fillRect/>
          </a:stretch>
        </p:blipFill>
        <p:spPr>
          <a:xfrm>
            <a:off x="6206119" y="1030885"/>
            <a:ext cx="5080000" cy="4796230"/>
          </a:xfrm>
          <a:prstGeom prst="rect">
            <a:avLst/>
          </a:prstGeom>
        </p:spPr>
      </p:pic>
      <p:sp>
        <p:nvSpPr>
          <p:cNvPr id="7" name="TextBox 6">
            <a:extLst>
              <a:ext uri="{FF2B5EF4-FFF2-40B4-BE49-F238E27FC236}">
                <a16:creationId xmlns:a16="http://schemas.microsoft.com/office/drawing/2014/main" id="{49D9C625-D0A5-5A6A-F613-AF1BE51DA90C}"/>
              </a:ext>
            </a:extLst>
          </p:cNvPr>
          <p:cNvSpPr txBox="1"/>
          <p:nvPr/>
        </p:nvSpPr>
        <p:spPr>
          <a:xfrm>
            <a:off x="905881" y="4582840"/>
            <a:ext cx="4618299" cy="1261884"/>
          </a:xfrm>
          <a:prstGeom prst="rect">
            <a:avLst/>
          </a:prstGeom>
          <a:noFill/>
        </p:spPr>
        <p:txBody>
          <a:bodyPr wrap="square" rtlCol="0">
            <a:spAutoFit/>
          </a:bodyPr>
          <a:lstStyle/>
          <a:p>
            <a:pPr>
              <a:spcBef>
                <a:spcPct val="0"/>
              </a:spcBef>
            </a:pPr>
            <a:r>
              <a:rPr lang="en-US" sz="2400"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rPr>
              <a:t>Group </a:t>
            </a:r>
            <a:r>
              <a:rPr lang="en-US" sz="2800"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rPr>
              <a:t>19</a:t>
            </a:r>
            <a:r>
              <a:rPr lang="en-US" sz="2400"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rPr>
              <a:t>:</a:t>
            </a:r>
          </a:p>
          <a:p>
            <a:pPr>
              <a:spcBef>
                <a:spcPct val="0"/>
              </a:spcBef>
            </a:pPr>
            <a:r>
              <a:rPr lang="en-US" sz="2400"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rPr>
              <a:t>Navneet Kaur Gujjar</a:t>
            </a:r>
          </a:p>
          <a:p>
            <a:pPr>
              <a:spcBef>
                <a:spcPct val="0"/>
              </a:spcBef>
            </a:pPr>
            <a:r>
              <a:rPr lang="en-US" sz="2400" dirty="0" err="1">
                <a:gradFill>
                  <a:gsLst>
                    <a:gs pos="100000">
                      <a:schemeClr val="tx2"/>
                    </a:gs>
                    <a:gs pos="0">
                      <a:schemeClr val="accent1"/>
                    </a:gs>
                  </a:gsLst>
                  <a:lin ang="0" scaled="1"/>
                </a:gradFill>
                <a:latin typeface="Aharoni" panose="02010803020104030203" pitchFamily="2" charset="-79"/>
                <a:cs typeface="Angsana New" panose="02020603050405020304" pitchFamily="18" charset="-34"/>
              </a:rPr>
              <a:t>Tarush</a:t>
            </a:r>
            <a:r>
              <a:rPr lang="en-US" sz="2400"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rPr>
              <a:t> Singh</a:t>
            </a:r>
          </a:p>
        </p:txBody>
      </p:sp>
    </p:spTree>
    <p:extLst>
      <p:ext uri="{BB962C8B-B14F-4D97-AF65-F5344CB8AC3E}">
        <p14:creationId xmlns:p14="http://schemas.microsoft.com/office/powerpoint/2010/main" val="3960254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8BABEB-E624-4E45-AE37-3EB2D2BBAAF6}"/>
              </a:ext>
            </a:extLst>
          </p:cNvPr>
          <p:cNvSpPr>
            <a:spLocks noGrp="1"/>
          </p:cNvSpPr>
          <p:nvPr>
            <p:ph type="title"/>
          </p:nvPr>
        </p:nvSpPr>
        <p:spPr>
          <a:xfrm>
            <a:off x="838200" y="596644"/>
            <a:ext cx="10746213" cy="1568159"/>
          </a:xfrm>
        </p:spPr>
        <p:txBody>
          <a:bodyPr vert="horz" lIns="91440" tIns="45720" rIns="91440" bIns="45720" rtlCol="0" anchor="b">
            <a:normAutofit/>
          </a:bodyPr>
          <a:lstStyle/>
          <a:p>
            <a:r>
              <a:rPr lang="en-US" sz="6600" dirty="0"/>
              <a:t>Model Building</a:t>
            </a:r>
          </a:p>
        </p:txBody>
      </p:sp>
      <p:pic>
        <p:nvPicPr>
          <p:cNvPr id="27" name="Graphic 26" descr="City">
            <a:extLst>
              <a:ext uri="{FF2B5EF4-FFF2-40B4-BE49-F238E27FC236}">
                <a16:creationId xmlns:a16="http://schemas.microsoft.com/office/drawing/2014/main" id="{6D675CB2-380D-66A9-714B-7D4D44BF68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0347" y="288865"/>
            <a:ext cx="1841938" cy="1841938"/>
          </a:xfrm>
          <a:prstGeom prst="rect">
            <a:avLst/>
          </a:prstGeom>
        </p:spPr>
      </p:pic>
      <p:graphicFrame>
        <p:nvGraphicFramePr>
          <p:cNvPr id="32" name="TextBox 2">
            <a:extLst>
              <a:ext uri="{FF2B5EF4-FFF2-40B4-BE49-F238E27FC236}">
                <a16:creationId xmlns:a16="http://schemas.microsoft.com/office/drawing/2014/main" id="{1BDE4C6A-417F-CD40-6FCE-B9EF014B8EDB}"/>
              </a:ext>
            </a:extLst>
          </p:cNvPr>
          <p:cNvGraphicFramePr/>
          <p:nvPr>
            <p:extLst>
              <p:ext uri="{D42A27DB-BD31-4B8C-83A1-F6EECF244321}">
                <p14:modId xmlns:p14="http://schemas.microsoft.com/office/powerpoint/2010/main" val="612384842"/>
              </p:ext>
            </p:extLst>
          </p:nvPr>
        </p:nvGraphicFramePr>
        <p:xfrm>
          <a:off x="838199" y="2299782"/>
          <a:ext cx="9419897" cy="40934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ounded Rectangle 3">
            <a:extLst>
              <a:ext uri="{FF2B5EF4-FFF2-40B4-BE49-F238E27FC236}">
                <a16:creationId xmlns:a16="http://schemas.microsoft.com/office/drawing/2014/main" id="{0F1F0B66-C870-6946-B4FB-4C7B5A833FB8}"/>
              </a:ext>
            </a:extLst>
          </p:cNvPr>
          <p:cNvSpPr/>
          <p:nvPr/>
        </p:nvSpPr>
        <p:spPr>
          <a:xfrm>
            <a:off x="1074221" y="4569214"/>
            <a:ext cx="2247048" cy="4939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a:p>
            <a:pPr algn="ctr"/>
            <a:r>
              <a:rPr lang="en-US" dirty="0"/>
              <a:t>Logistic Regression</a:t>
            </a:r>
          </a:p>
          <a:p>
            <a:pPr algn="ctr"/>
            <a:endParaRPr lang="en-US" dirty="0"/>
          </a:p>
        </p:txBody>
      </p:sp>
      <p:sp>
        <p:nvSpPr>
          <p:cNvPr id="8" name="Rounded Rectangle 7">
            <a:extLst>
              <a:ext uri="{FF2B5EF4-FFF2-40B4-BE49-F238E27FC236}">
                <a16:creationId xmlns:a16="http://schemas.microsoft.com/office/drawing/2014/main" id="{04BB146E-EC68-CE46-8FDE-D09531D3AE6E}"/>
              </a:ext>
            </a:extLst>
          </p:cNvPr>
          <p:cNvSpPr/>
          <p:nvPr/>
        </p:nvSpPr>
        <p:spPr>
          <a:xfrm>
            <a:off x="3629373" y="4569214"/>
            <a:ext cx="1717764" cy="4939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lvl="0"/>
            <a:r>
              <a:rPr lang="en-US" dirty="0"/>
              <a:t>Decision Tree</a:t>
            </a:r>
          </a:p>
        </p:txBody>
      </p:sp>
      <p:sp>
        <p:nvSpPr>
          <p:cNvPr id="9" name="Rounded Rectangle 8">
            <a:extLst>
              <a:ext uri="{FF2B5EF4-FFF2-40B4-BE49-F238E27FC236}">
                <a16:creationId xmlns:a16="http://schemas.microsoft.com/office/drawing/2014/main" id="{E1897CB2-5452-5749-BE07-8EC8670B6C86}"/>
              </a:ext>
            </a:extLst>
          </p:cNvPr>
          <p:cNvSpPr/>
          <p:nvPr/>
        </p:nvSpPr>
        <p:spPr>
          <a:xfrm>
            <a:off x="7880130" y="4569214"/>
            <a:ext cx="2044263" cy="4939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lvl="0"/>
            <a:r>
              <a:rPr lang="en-US" dirty="0"/>
              <a:t>KNN Classifier</a:t>
            </a:r>
          </a:p>
        </p:txBody>
      </p:sp>
      <p:sp>
        <p:nvSpPr>
          <p:cNvPr id="10" name="Rounded Rectangle 9">
            <a:extLst>
              <a:ext uri="{FF2B5EF4-FFF2-40B4-BE49-F238E27FC236}">
                <a16:creationId xmlns:a16="http://schemas.microsoft.com/office/drawing/2014/main" id="{A8E09A34-1D7D-9644-9D59-586633A387F4}"/>
              </a:ext>
            </a:extLst>
          </p:cNvPr>
          <p:cNvSpPr/>
          <p:nvPr/>
        </p:nvSpPr>
        <p:spPr>
          <a:xfrm>
            <a:off x="5680840" y="4569214"/>
            <a:ext cx="1865587" cy="4939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lvl="0"/>
            <a:r>
              <a:rPr lang="en-US" dirty="0"/>
              <a:t>Random Forest</a:t>
            </a:r>
          </a:p>
        </p:txBody>
      </p:sp>
    </p:spTree>
    <p:extLst>
      <p:ext uri="{BB962C8B-B14F-4D97-AF65-F5344CB8AC3E}">
        <p14:creationId xmlns:p14="http://schemas.microsoft.com/office/powerpoint/2010/main" val="1931963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0070F-4100-C04D-AEA5-A3A3DB1CBB64}"/>
              </a:ext>
            </a:extLst>
          </p:cNvPr>
          <p:cNvSpPr>
            <a:spLocks noGrp="1"/>
          </p:cNvSpPr>
          <p:nvPr>
            <p:ph type="title"/>
          </p:nvPr>
        </p:nvSpPr>
        <p:spPr>
          <a:xfrm>
            <a:off x="701566" y="596644"/>
            <a:ext cx="10515600" cy="1048893"/>
          </a:xfrm>
        </p:spPr>
        <p:txBody>
          <a:bodyPr vert="horz" lIns="91440" tIns="45720" rIns="91440" bIns="45720" rtlCol="0" anchor="b">
            <a:noAutofit/>
          </a:bodyPr>
          <a:lstStyle/>
          <a:p>
            <a:r>
              <a:rPr lang="en-US" dirty="0"/>
              <a:t>Evaluation Metrics Comparison</a:t>
            </a:r>
          </a:p>
        </p:txBody>
      </p:sp>
      <p:sp>
        <p:nvSpPr>
          <p:cNvPr id="5" name="TextBox 4">
            <a:extLst>
              <a:ext uri="{FF2B5EF4-FFF2-40B4-BE49-F238E27FC236}">
                <a16:creationId xmlns:a16="http://schemas.microsoft.com/office/drawing/2014/main" id="{A13C8430-C587-AE14-C53C-994ED5708DAC}"/>
              </a:ext>
            </a:extLst>
          </p:cNvPr>
          <p:cNvSpPr txBox="1"/>
          <p:nvPr/>
        </p:nvSpPr>
        <p:spPr>
          <a:xfrm>
            <a:off x="701564" y="1736203"/>
            <a:ext cx="10817773" cy="707886"/>
          </a:xfrm>
          <a:prstGeom prst="rect">
            <a:avLst/>
          </a:prstGeom>
          <a:noFill/>
        </p:spPr>
        <p:txBody>
          <a:bodyPr wrap="square" rtlCol="0">
            <a:spAutoFit/>
          </a:bodyPr>
          <a:lstStyle/>
          <a:p>
            <a:r>
              <a:rPr lang="en-US" sz="2000" dirty="0"/>
              <a:t>After analyzing all the models that we built on our data set, we can confidently propose the </a:t>
            </a:r>
            <a:r>
              <a:rPr lang="en-US" sz="2000" b="1" dirty="0"/>
              <a:t>Random Forest model</a:t>
            </a:r>
            <a:r>
              <a:rPr lang="en-US" sz="2000" dirty="0"/>
              <a:t>, which has the highest </a:t>
            </a:r>
            <a:r>
              <a:rPr lang="en-US" sz="2000" b="1" dirty="0"/>
              <a:t>Accuracy and F1-score </a:t>
            </a:r>
            <a:r>
              <a:rPr lang="en-US" sz="2000" dirty="0"/>
              <a:t>among all of them.</a:t>
            </a:r>
          </a:p>
        </p:txBody>
      </p:sp>
      <p:pic>
        <p:nvPicPr>
          <p:cNvPr id="7" name="Picture 6" descr="Table&#10;&#10;Description automatically generated">
            <a:extLst>
              <a:ext uri="{FF2B5EF4-FFF2-40B4-BE49-F238E27FC236}">
                <a16:creationId xmlns:a16="http://schemas.microsoft.com/office/drawing/2014/main" id="{627058C7-2FCA-36FE-AED4-9E82FD6A5577}"/>
              </a:ext>
            </a:extLst>
          </p:cNvPr>
          <p:cNvPicPr>
            <a:picLocks noChangeAspect="1"/>
          </p:cNvPicPr>
          <p:nvPr/>
        </p:nvPicPr>
        <p:blipFill>
          <a:blip r:embed="rId2"/>
          <a:stretch>
            <a:fillRect/>
          </a:stretch>
        </p:blipFill>
        <p:spPr>
          <a:xfrm>
            <a:off x="701565" y="2950336"/>
            <a:ext cx="10515600" cy="2607501"/>
          </a:xfrm>
          <a:prstGeom prst="rect">
            <a:avLst/>
          </a:prstGeom>
        </p:spPr>
      </p:pic>
    </p:spTree>
    <p:extLst>
      <p:ext uri="{BB962C8B-B14F-4D97-AF65-F5344CB8AC3E}">
        <p14:creationId xmlns:p14="http://schemas.microsoft.com/office/powerpoint/2010/main" val="8252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7C0E9-7F54-385E-1F56-FDAD48A9090A}"/>
              </a:ext>
            </a:extLst>
          </p:cNvPr>
          <p:cNvSpPr>
            <a:spLocks noGrp="1"/>
          </p:cNvSpPr>
          <p:nvPr>
            <p:ph type="title"/>
          </p:nvPr>
        </p:nvSpPr>
        <p:spPr/>
        <p:txBody>
          <a:bodyPr/>
          <a:lstStyle/>
          <a:p>
            <a:r>
              <a:rPr lang="en-US" dirty="0"/>
              <a:t>ROC Curve</a:t>
            </a:r>
          </a:p>
        </p:txBody>
      </p:sp>
      <p:pic>
        <p:nvPicPr>
          <p:cNvPr id="5" name="Picture 4" descr="A picture containing text&#10;&#10;Description automatically generated">
            <a:extLst>
              <a:ext uri="{FF2B5EF4-FFF2-40B4-BE49-F238E27FC236}">
                <a16:creationId xmlns:a16="http://schemas.microsoft.com/office/drawing/2014/main" id="{27B69AAB-622D-31B2-59F5-C3E43231518C}"/>
              </a:ext>
            </a:extLst>
          </p:cNvPr>
          <p:cNvPicPr>
            <a:picLocks noChangeAspect="1"/>
          </p:cNvPicPr>
          <p:nvPr/>
        </p:nvPicPr>
        <p:blipFill rotWithShape="1">
          <a:blip r:embed="rId2"/>
          <a:srcRect t="5285"/>
          <a:stretch/>
        </p:blipFill>
        <p:spPr>
          <a:xfrm>
            <a:off x="5365750" y="2167896"/>
            <a:ext cx="6375400" cy="4210677"/>
          </a:xfrm>
          <a:prstGeom prst="rect">
            <a:avLst/>
          </a:prstGeom>
        </p:spPr>
      </p:pic>
      <p:sp>
        <p:nvSpPr>
          <p:cNvPr id="6" name="TextBox 5">
            <a:extLst>
              <a:ext uri="{FF2B5EF4-FFF2-40B4-BE49-F238E27FC236}">
                <a16:creationId xmlns:a16="http://schemas.microsoft.com/office/drawing/2014/main" id="{0CD498C4-3269-5BDC-DD21-80F1BAC41D27}"/>
              </a:ext>
            </a:extLst>
          </p:cNvPr>
          <p:cNvSpPr txBox="1"/>
          <p:nvPr/>
        </p:nvSpPr>
        <p:spPr>
          <a:xfrm>
            <a:off x="972273" y="1932972"/>
            <a:ext cx="4016416" cy="4708981"/>
          </a:xfrm>
          <a:prstGeom prst="rect">
            <a:avLst/>
          </a:prstGeom>
          <a:noFill/>
        </p:spPr>
        <p:txBody>
          <a:bodyPr wrap="square" rtlCol="0">
            <a:spAutoFit/>
          </a:bodyPr>
          <a:lstStyle/>
          <a:p>
            <a:r>
              <a:rPr lang="en-US" sz="2000" dirty="0"/>
              <a:t>An </a:t>
            </a:r>
            <a:r>
              <a:rPr lang="en-US" sz="2000" b="1" dirty="0"/>
              <a:t>ROC curve</a:t>
            </a:r>
            <a:r>
              <a:rPr lang="en-US" sz="2000" dirty="0"/>
              <a:t> (</a:t>
            </a:r>
            <a:r>
              <a:rPr lang="en-US" sz="2000" b="1" dirty="0"/>
              <a:t>Receiver Operating Characteristic curve</a:t>
            </a:r>
            <a:r>
              <a:rPr lang="en-US" sz="2000" dirty="0"/>
              <a:t>) is a graph showing the performance of a classification model at all classification thresholds. </a:t>
            </a:r>
          </a:p>
          <a:p>
            <a:endParaRPr lang="en-US" sz="2000" dirty="0"/>
          </a:p>
          <a:p>
            <a:r>
              <a:rPr lang="en-US" sz="2000" dirty="0"/>
              <a:t>This curve plots two parameters:</a:t>
            </a:r>
          </a:p>
          <a:p>
            <a:pPr marL="285750" indent="-285750">
              <a:buFont typeface="Arial" panose="020B0604020202020204" pitchFamily="34" charset="0"/>
              <a:buChar char="•"/>
            </a:pPr>
            <a:r>
              <a:rPr lang="en-US" sz="2000" dirty="0"/>
              <a:t>True Positive Rate</a:t>
            </a:r>
          </a:p>
          <a:p>
            <a:pPr marL="285750" indent="-285750">
              <a:buFont typeface="Arial" panose="020B0604020202020204" pitchFamily="34" charset="0"/>
              <a:buChar char="•"/>
            </a:pPr>
            <a:r>
              <a:rPr lang="en-US" sz="2000" dirty="0"/>
              <a:t>False Positive Rate</a:t>
            </a:r>
          </a:p>
          <a:p>
            <a:endParaRPr lang="en-US" sz="2000" dirty="0"/>
          </a:p>
          <a:p>
            <a:r>
              <a:rPr lang="en-US" sz="2000" dirty="0"/>
              <a:t>We may anticipate that our model will perform better on unseen data because our AUC value is approaching 1.</a:t>
            </a:r>
          </a:p>
        </p:txBody>
      </p:sp>
      <p:sp>
        <p:nvSpPr>
          <p:cNvPr id="7" name="TextBox 6">
            <a:extLst>
              <a:ext uri="{FF2B5EF4-FFF2-40B4-BE49-F238E27FC236}">
                <a16:creationId xmlns:a16="http://schemas.microsoft.com/office/drawing/2014/main" id="{A92D9FEF-7B3E-9CB6-DDFE-DA0237005E96}"/>
              </a:ext>
            </a:extLst>
          </p:cNvPr>
          <p:cNvSpPr txBox="1"/>
          <p:nvPr/>
        </p:nvSpPr>
        <p:spPr>
          <a:xfrm>
            <a:off x="6096000" y="1748306"/>
            <a:ext cx="5645149" cy="369332"/>
          </a:xfrm>
          <a:prstGeom prst="rect">
            <a:avLst/>
          </a:prstGeom>
          <a:noFill/>
        </p:spPr>
        <p:txBody>
          <a:bodyPr wrap="square" rtlCol="0">
            <a:spAutoFit/>
          </a:bodyPr>
          <a:lstStyle/>
          <a:p>
            <a:pPr algn="ctr"/>
            <a:r>
              <a:rPr lang="en-US" b="1" dirty="0">
                <a:ln w="0"/>
                <a:effectLst>
                  <a:outerShdw blurRad="38100" dist="19050" dir="2700000" algn="tl" rotWithShape="0">
                    <a:schemeClr val="dk1">
                      <a:alpha val="40000"/>
                    </a:schemeClr>
                  </a:outerShdw>
                </a:effectLst>
              </a:rPr>
              <a:t>ROC Curve for Random Forest model</a:t>
            </a:r>
          </a:p>
        </p:txBody>
      </p:sp>
    </p:spTree>
    <p:extLst>
      <p:ext uri="{BB962C8B-B14F-4D97-AF65-F5344CB8AC3E}">
        <p14:creationId xmlns:p14="http://schemas.microsoft.com/office/powerpoint/2010/main" val="3405600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7">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C7FF7-FB9D-974D-B82A-C223615E90F3}"/>
              </a:ext>
            </a:extLst>
          </p:cNvPr>
          <p:cNvSpPr>
            <a:spLocks noGrp="1"/>
          </p:cNvSpPr>
          <p:nvPr>
            <p:ph type="title"/>
          </p:nvPr>
        </p:nvSpPr>
        <p:spPr>
          <a:xfrm>
            <a:off x="838200" y="365125"/>
            <a:ext cx="10668000" cy="1795655"/>
          </a:xfrm>
        </p:spPr>
        <p:txBody>
          <a:bodyPr>
            <a:normAutofit/>
          </a:bodyPr>
          <a:lstStyle/>
          <a:p>
            <a:r>
              <a:rPr lang="en-US" dirty="0"/>
              <a:t>Why Random Forest?</a:t>
            </a:r>
          </a:p>
        </p:txBody>
      </p:sp>
      <p:sp>
        <p:nvSpPr>
          <p:cNvPr id="3" name="Content Placeholder 2">
            <a:extLst>
              <a:ext uri="{FF2B5EF4-FFF2-40B4-BE49-F238E27FC236}">
                <a16:creationId xmlns:a16="http://schemas.microsoft.com/office/drawing/2014/main" id="{9F933434-EB73-F04A-8E85-B1AF80E13DAD}"/>
              </a:ext>
            </a:extLst>
          </p:cNvPr>
          <p:cNvSpPr>
            <a:spLocks noGrp="1"/>
          </p:cNvSpPr>
          <p:nvPr>
            <p:ph idx="1"/>
          </p:nvPr>
        </p:nvSpPr>
        <p:spPr>
          <a:xfrm>
            <a:off x="838201" y="2326511"/>
            <a:ext cx="10169544" cy="3845689"/>
          </a:xfrm>
        </p:spPr>
        <p:txBody>
          <a:bodyPr>
            <a:normAutofit/>
          </a:bodyPr>
          <a:lstStyle/>
          <a:p>
            <a:pPr marL="0" indent="0">
              <a:buNone/>
            </a:pPr>
            <a:r>
              <a:rPr lang="en-US" dirty="0"/>
              <a:t>Two important factors make the Random Forest algorithm for preventing fraud effective at making predictions:</a:t>
            </a:r>
          </a:p>
          <a:p>
            <a:pPr marL="457200" indent="-457200">
              <a:buFont typeface="+mj-lt"/>
              <a:buAutoNum type="arabicPeriod"/>
            </a:pPr>
            <a:r>
              <a:rPr lang="en-US" dirty="0"/>
              <a:t>The first is </a:t>
            </a:r>
            <a:r>
              <a:rPr lang="en-US" b="1" dirty="0"/>
              <a:t>randomness</a:t>
            </a:r>
            <a:r>
              <a:rPr lang="en-US" dirty="0"/>
              <a:t>, which means that rows and columns of data from the dataset are picked at random and fitted into multiple Decision Trees.</a:t>
            </a:r>
          </a:p>
          <a:p>
            <a:pPr marL="457200" indent="-457200">
              <a:buFont typeface="+mj-lt"/>
              <a:buAutoNum type="arabicPeriod"/>
            </a:pPr>
            <a:r>
              <a:rPr lang="en-US" dirty="0"/>
              <a:t>The second component is </a:t>
            </a:r>
            <a:r>
              <a:rPr lang="en-US" b="1" dirty="0"/>
              <a:t>heterogeneity</a:t>
            </a:r>
            <a:r>
              <a:rPr lang="en-US" dirty="0"/>
              <a:t>, which means that instead of just one decision tree, there are a forest of trees that lead to the conclusion. The key benefit is that this diversity reduces the likelihood of model overfitting while maintaining the bias.</a:t>
            </a:r>
          </a:p>
        </p:txBody>
      </p:sp>
    </p:spTree>
    <p:extLst>
      <p:ext uri="{BB962C8B-B14F-4D97-AF65-F5344CB8AC3E}">
        <p14:creationId xmlns:p14="http://schemas.microsoft.com/office/powerpoint/2010/main" val="429681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61BA0-B110-B4DA-1509-D4AB410A2B3C}"/>
              </a:ext>
            </a:extLst>
          </p:cNvPr>
          <p:cNvSpPr>
            <a:spLocks noGrp="1"/>
          </p:cNvSpPr>
          <p:nvPr>
            <p:ph type="title"/>
          </p:nvPr>
        </p:nvSpPr>
        <p:spPr/>
        <p:txBody>
          <a:bodyPr/>
          <a:lstStyle/>
          <a:p>
            <a:r>
              <a:rPr lang="en-US" dirty="0"/>
              <a:t>Insights &amp; Impact</a:t>
            </a:r>
          </a:p>
        </p:txBody>
      </p:sp>
      <p:sp>
        <p:nvSpPr>
          <p:cNvPr id="3" name="Content Placeholder 2">
            <a:extLst>
              <a:ext uri="{FF2B5EF4-FFF2-40B4-BE49-F238E27FC236}">
                <a16:creationId xmlns:a16="http://schemas.microsoft.com/office/drawing/2014/main" id="{FE07C67B-A981-B448-0F9A-72FBBC0F87DD}"/>
              </a:ext>
            </a:extLst>
          </p:cNvPr>
          <p:cNvSpPr>
            <a:spLocks noGrp="1"/>
          </p:cNvSpPr>
          <p:nvPr>
            <p:ph idx="1"/>
          </p:nvPr>
        </p:nvSpPr>
        <p:spPr>
          <a:xfrm>
            <a:off x="838200" y="2107115"/>
            <a:ext cx="5257800" cy="3969332"/>
          </a:xfrm>
        </p:spPr>
        <p:txBody>
          <a:bodyPr/>
          <a:lstStyle/>
          <a:p>
            <a:pPr marL="0" indent="0">
              <a:buNone/>
            </a:pPr>
            <a:r>
              <a:rPr lang="en-US" dirty="0"/>
              <a:t>The model you use should be able to quickly recognize these frequent system irregularities.</a:t>
            </a:r>
          </a:p>
          <a:p>
            <a:r>
              <a:rPr lang="en-US" dirty="0"/>
              <a:t>If a single account adds various payment methods in less than an hour, this is a red flag that the account may be fraudulent.</a:t>
            </a:r>
          </a:p>
          <a:p>
            <a:r>
              <a:rPr lang="en-US" dirty="0"/>
              <a:t>The profile's location or address is fake; that is, it does not exist.</a:t>
            </a:r>
          </a:p>
          <a:p>
            <a:r>
              <a:rPr lang="en-US" dirty="0"/>
              <a:t>There is a mismatch between the account name and the card name.</a:t>
            </a:r>
          </a:p>
        </p:txBody>
      </p:sp>
      <p:pic>
        <p:nvPicPr>
          <p:cNvPr id="6146" name="Picture 2" descr="Fraud Detection Machine Learning Benefits">
            <a:extLst>
              <a:ext uri="{FF2B5EF4-FFF2-40B4-BE49-F238E27FC236}">
                <a16:creationId xmlns:a16="http://schemas.microsoft.com/office/drawing/2014/main" id="{A739B51A-00D8-836B-D6D2-218C02B448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4" b="1917"/>
          <a:stretch/>
        </p:blipFill>
        <p:spPr bwMode="auto">
          <a:xfrm>
            <a:off x="6609144" y="1690688"/>
            <a:ext cx="5257800"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435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E9DB0-D767-AE43-BE3B-7CFB6CFCDA09}"/>
              </a:ext>
            </a:extLst>
          </p:cNvPr>
          <p:cNvSpPr>
            <a:spLocks noGrp="1"/>
          </p:cNvSpPr>
          <p:nvPr>
            <p:ph type="title"/>
          </p:nvPr>
        </p:nvSpPr>
        <p:spPr>
          <a:xfrm>
            <a:off x="838200" y="596645"/>
            <a:ext cx="10746213" cy="1575056"/>
          </a:xfrm>
        </p:spPr>
        <p:txBody>
          <a:bodyPr vert="horz" lIns="91440" tIns="45720" rIns="91440" bIns="45720" rtlCol="0" anchor="b">
            <a:normAutofit/>
          </a:bodyPr>
          <a:lstStyle/>
          <a:p>
            <a:r>
              <a:rPr lang="en-US" sz="6600" dirty="0"/>
              <a:t>Conclusion</a:t>
            </a:r>
          </a:p>
        </p:txBody>
      </p:sp>
      <p:pic>
        <p:nvPicPr>
          <p:cNvPr id="7" name="Graphic 6" descr="Gavel">
            <a:extLst>
              <a:ext uri="{FF2B5EF4-FFF2-40B4-BE49-F238E27FC236}">
                <a16:creationId xmlns:a16="http://schemas.microsoft.com/office/drawing/2014/main" id="{7EABCC0F-56DB-35E8-3C9F-A679CE3F1D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21906" y="3357317"/>
            <a:ext cx="2862508" cy="2862508"/>
          </a:xfrm>
          <a:prstGeom prst="rect">
            <a:avLst/>
          </a:prstGeom>
        </p:spPr>
      </p:pic>
      <p:sp>
        <p:nvSpPr>
          <p:cNvPr id="3" name="TextBox 2">
            <a:extLst>
              <a:ext uri="{FF2B5EF4-FFF2-40B4-BE49-F238E27FC236}">
                <a16:creationId xmlns:a16="http://schemas.microsoft.com/office/drawing/2014/main" id="{25CA9B10-99B4-22A6-FB14-B8C04753FC52}"/>
              </a:ext>
            </a:extLst>
          </p:cNvPr>
          <p:cNvSpPr txBox="1"/>
          <p:nvPr/>
        </p:nvSpPr>
        <p:spPr>
          <a:xfrm>
            <a:off x="985838" y="2314575"/>
            <a:ext cx="7736068"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To detect fraud, various machine learning models can be utilized, each with its own set of advantages and disadvantages. </a:t>
            </a:r>
          </a:p>
          <a:p>
            <a:endParaRPr lang="en-US" sz="2000" dirty="0"/>
          </a:p>
          <a:p>
            <a:pPr marL="285750" indent="-285750">
              <a:buFont typeface="Arial" panose="020B0604020202020204" pitchFamily="34" charset="0"/>
              <a:buChar char="•"/>
            </a:pPr>
            <a:r>
              <a:rPr lang="en-US" sz="2000" dirty="0"/>
              <a:t>Some models are difficult to understand, explain, and debug but have high accuracy (e.g., Neural Networks); others are simpler and can be interpreted and depicted as a set of rules (e.g., Decision Trees).</a:t>
            </a:r>
          </a:p>
          <a:p>
            <a:endParaRPr lang="en-US" sz="2000" dirty="0"/>
          </a:p>
          <a:p>
            <a:pPr marL="285750" indent="-285750">
              <a:buFont typeface="Arial" panose="020B0604020202020204" pitchFamily="34" charset="0"/>
              <a:buChar char="•"/>
            </a:pPr>
            <a:r>
              <a:rPr lang="en-US" sz="2000" dirty="0"/>
              <a:t>It's critical to keep training the Fraud Detection model as fresh information comes in so that new fraud patterns may be learned, and fraudulent data can be caught as soon as feasible.</a:t>
            </a:r>
          </a:p>
        </p:txBody>
      </p:sp>
    </p:spTree>
    <p:extLst>
      <p:ext uri="{BB962C8B-B14F-4D97-AF65-F5344CB8AC3E}">
        <p14:creationId xmlns:p14="http://schemas.microsoft.com/office/powerpoint/2010/main" val="2096352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B7B6363-B86F-40A3-8902-DFA61F46B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D0EB3B-349F-E34E-EFAE-F47CF048673B}"/>
              </a:ext>
            </a:extLst>
          </p:cNvPr>
          <p:cNvSpPr>
            <a:spLocks noGrp="1"/>
          </p:cNvSpPr>
          <p:nvPr>
            <p:ph type="title"/>
          </p:nvPr>
        </p:nvSpPr>
        <p:spPr>
          <a:xfrm>
            <a:off x="838200" y="780444"/>
            <a:ext cx="4993769" cy="5391756"/>
          </a:xfrm>
        </p:spPr>
        <p:txBody>
          <a:bodyPr anchor="t">
            <a:normAutofit/>
          </a:bodyPr>
          <a:lstStyle/>
          <a:p>
            <a:r>
              <a:rPr lang="en-US" dirty="0"/>
              <a:t>References</a:t>
            </a:r>
          </a:p>
        </p:txBody>
      </p:sp>
      <p:sp>
        <p:nvSpPr>
          <p:cNvPr id="4" name="TextBox 3">
            <a:extLst>
              <a:ext uri="{FF2B5EF4-FFF2-40B4-BE49-F238E27FC236}">
                <a16:creationId xmlns:a16="http://schemas.microsoft.com/office/drawing/2014/main" id="{9AFBDEB5-46B2-AC47-A2D6-83B5DE681858}"/>
              </a:ext>
            </a:extLst>
          </p:cNvPr>
          <p:cNvSpPr txBox="1"/>
          <p:nvPr/>
        </p:nvSpPr>
        <p:spPr>
          <a:xfrm>
            <a:off x="685800" y="2185988"/>
            <a:ext cx="8472488" cy="1754326"/>
          </a:xfrm>
          <a:prstGeom prst="rect">
            <a:avLst/>
          </a:prstGeom>
          <a:noFill/>
        </p:spPr>
        <p:txBody>
          <a:bodyPr wrap="square" rtlCol="0">
            <a:spAutoFit/>
          </a:bodyPr>
          <a:lstStyle/>
          <a:p>
            <a:r>
              <a:rPr lang="en-US"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hlinkClick r:id="rId2">
                  <a:extLst>
                    <a:ext uri="{A12FA001-AC4F-418D-AE19-62706E023703}">
                      <ahyp:hlinkClr xmlns:ahyp="http://schemas.microsoft.com/office/drawing/2018/hyperlinkcolor" val="tx"/>
                    </a:ext>
                  </a:extLst>
                </a:hlinkClick>
              </a:rPr>
              <a:t>https://www.kaggle.com/datasets/mlg-ulb/creditcardfraud</a:t>
            </a:r>
            <a:endParaRPr lang="en-US"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endParaRPr>
          </a:p>
          <a:p>
            <a:endParaRPr lang="en-US"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endParaRPr>
          </a:p>
          <a:p>
            <a:r>
              <a:rPr lang="en-US"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hlinkClick r:id="rId3">
                  <a:extLst>
                    <a:ext uri="{A12FA001-AC4F-418D-AE19-62706E023703}">
                      <ahyp:hlinkClr xmlns:ahyp="http://schemas.microsoft.com/office/drawing/2018/hyperlinkcolor" val="tx"/>
                    </a:ext>
                  </a:extLst>
                </a:hlinkClick>
              </a:rPr>
              <a:t>https://marutitech.com/machine-learning-fraud-detection/</a:t>
            </a:r>
            <a:endParaRPr lang="en-US"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endParaRPr>
          </a:p>
          <a:p>
            <a:endParaRPr lang="en-US"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endParaRPr>
          </a:p>
          <a:p>
            <a:r>
              <a:rPr lang="en-US"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hlinkClick r:id="rId4">
                  <a:extLst>
                    <a:ext uri="{A12FA001-AC4F-418D-AE19-62706E023703}">
                      <ahyp:hlinkClr xmlns:ahyp="http://schemas.microsoft.com/office/drawing/2018/hyperlinkcolor" val="tx"/>
                    </a:ext>
                  </a:extLst>
                </a:hlinkClick>
              </a:rPr>
              <a:t>https://journalofbigdata.springeropen.com/articles/10.1186/s40537-022-00573-8</a:t>
            </a:r>
            <a:endParaRPr lang="en-US"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endParaRPr>
          </a:p>
          <a:p>
            <a:endParaRPr lang="en-US" dirty="0"/>
          </a:p>
        </p:txBody>
      </p:sp>
    </p:spTree>
    <p:extLst>
      <p:ext uri="{BB962C8B-B14F-4D97-AF65-F5344CB8AC3E}">
        <p14:creationId xmlns:p14="http://schemas.microsoft.com/office/powerpoint/2010/main" val="4202063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erial view of a highway near the ocean">
            <a:extLst>
              <a:ext uri="{FF2B5EF4-FFF2-40B4-BE49-F238E27FC236}">
                <a16:creationId xmlns:a16="http://schemas.microsoft.com/office/drawing/2014/main" id="{65553091-ECD6-09E1-21F1-03697402B45C}"/>
              </a:ext>
            </a:extLst>
          </p:cNvPr>
          <p:cNvPicPr>
            <a:picLocks noChangeAspect="1"/>
          </p:cNvPicPr>
          <p:nvPr/>
        </p:nvPicPr>
        <p:blipFill rotWithShape="1">
          <a:blip r:embed="rId2"/>
          <a:srcRect t="11833" b="13167"/>
          <a:stretch/>
        </p:blipFill>
        <p:spPr>
          <a:xfrm>
            <a:off x="20" y="10"/>
            <a:ext cx="12191979" cy="6857989"/>
          </a:xfrm>
          <a:prstGeom prst="rect">
            <a:avLst/>
          </a:prstGeom>
        </p:spPr>
      </p:pic>
      <p:sp>
        <p:nvSpPr>
          <p:cNvPr id="2" name="Title 1">
            <a:extLst>
              <a:ext uri="{FF2B5EF4-FFF2-40B4-BE49-F238E27FC236}">
                <a16:creationId xmlns:a16="http://schemas.microsoft.com/office/drawing/2014/main" id="{F5A5E1DD-F0D5-F649-BED5-0A22CD4F9AED}"/>
              </a:ext>
            </a:extLst>
          </p:cNvPr>
          <p:cNvSpPr>
            <a:spLocks noGrp="1"/>
          </p:cNvSpPr>
          <p:nvPr>
            <p:ph type="title"/>
          </p:nvPr>
        </p:nvSpPr>
        <p:spPr>
          <a:xfrm>
            <a:off x="841247" y="914400"/>
            <a:ext cx="7945401" cy="3427867"/>
          </a:xfrm>
        </p:spPr>
        <p:txBody>
          <a:bodyPr vert="horz" lIns="91440" tIns="45720" rIns="91440" bIns="45720" rtlCol="0" anchor="t">
            <a:normAutofit/>
          </a:bodyPr>
          <a:lstStyle/>
          <a:p>
            <a:r>
              <a:rPr lang="en-US" sz="6600" dirty="0">
                <a:solidFill>
                  <a:srgbClr val="FFFFFF"/>
                </a:solidFill>
              </a:rPr>
              <a:t>ANY QUESTIONS</a:t>
            </a:r>
          </a:p>
        </p:txBody>
      </p:sp>
      <p:pic>
        <p:nvPicPr>
          <p:cNvPr id="7" name="Graphic 6" descr="Question mark">
            <a:extLst>
              <a:ext uri="{FF2B5EF4-FFF2-40B4-BE49-F238E27FC236}">
                <a16:creationId xmlns:a16="http://schemas.microsoft.com/office/drawing/2014/main" id="{37503CB9-B93B-9C4F-802E-F8B59076CC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4965" y="3613155"/>
            <a:ext cx="2653262" cy="2653262"/>
          </a:xfrm>
          <a:prstGeom prst="rect">
            <a:avLst/>
          </a:prstGeom>
        </p:spPr>
      </p:pic>
    </p:spTree>
    <p:extLst>
      <p:ext uri="{BB962C8B-B14F-4D97-AF65-F5344CB8AC3E}">
        <p14:creationId xmlns:p14="http://schemas.microsoft.com/office/powerpoint/2010/main" val="1409294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65553091-ECD6-09E1-21F1-03697402B45C}"/>
              </a:ext>
            </a:extLst>
          </p:cNvPr>
          <p:cNvPicPr>
            <a:picLocks noChangeAspect="1"/>
          </p:cNvPicPr>
          <p:nvPr/>
        </p:nvPicPr>
        <p:blipFill rotWithShape="1">
          <a:blip r:embed="rId2"/>
          <a:srcRect t="11833" b="13167"/>
          <a:stretch/>
        </p:blipFill>
        <p:spPr>
          <a:xfrm>
            <a:off x="20" y="10"/>
            <a:ext cx="12191979" cy="6857989"/>
          </a:xfrm>
          <a:prstGeom prst="rect">
            <a:avLst/>
          </a:prstGeom>
        </p:spPr>
      </p:pic>
      <p:sp>
        <p:nvSpPr>
          <p:cNvPr id="11" name="Rectangle 10">
            <a:extLst>
              <a:ext uri="{FF2B5EF4-FFF2-40B4-BE49-F238E27FC236}">
                <a16:creationId xmlns:a16="http://schemas.microsoft.com/office/drawing/2014/main" id="{F7C2A816-955C-4079-AAAB-066EBD441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5E1DD-F0D5-F649-BED5-0A22CD4F9AED}"/>
              </a:ext>
            </a:extLst>
          </p:cNvPr>
          <p:cNvSpPr>
            <a:spLocks noGrp="1"/>
          </p:cNvSpPr>
          <p:nvPr>
            <p:ph type="title"/>
          </p:nvPr>
        </p:nvSpPr>
        <p:spPr>
          <a:xfrm>
            <a:off x="841247" y="914400"/>
            <a:ext cx="6621097" cy="3427867"/>
          </a:xfrm>
        </p:spPr>
        <p:txBody>
          <a:bodyPr vert="horz" lIns="91440" tIns="45720" rIns="91440" bIns="45720" rtlCol="0" anchor="t">
            <a:normAutofit/>
          </a:bodyPr>
          <a:lstStyle/>
          <a:p>
            <a:r>
              <a:rPr lang="en-US" sz="6600" dirty="0">
                <a:solidFill>
                  <a:srgbClr val="FFFFFF"/>
                </a:solidFill>
              </a:rPr>
              <a:t>THANK YOU</a:t>
            </a:r>
          </a:p>
        </p:txBody>
      </p:sp>
      <p:pic>
        <p:nvPicPr>
          <p:cNvPr id="12" name="Graphic 11" descr="Smiling Face with No Fill">
            <a:extLst>
              <a:ext uri="{FF2B5EF4-FFF2-40B4-BE49-F238E27FC236}">
                <a16:creationId xmlns:a16="http://schemas.microsoft.com/office/drawing/2014/main" id="{29306944-40C7-5C46-84F1-A797F9E182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6300" y="0"/>
            <a:ext cx="2862508" cy="2862508"/>
          </a:xfrm>
          <a:prstGeom prst="rect">
            <a:avLst/>
          </a:prstGeom>
        </p:spPr>
      </p:pic>
    </p:spTree>
    <p:extLst>
      <p:ext uri="{BB962C8B-B14F-4D97-AF65-F5344CB8AC3E}">
        <p14:creationId xmlns:p14="http://schemas.microsoft.com/office/powerpoint/2010/main" val="2564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0F2E-B58B-BF47-9B9F-23C9DFE539B2}"/>
              </a:ext>
            </a:extLst>
          </p:cNvPr>
          <p:cNvSpPr>
            <a:spLocks noGrp="1"/>
          </p:cNvSpPr>
          <p:nvPr>
            <p:ph type="title"/>
          </p:nvPr>
        </p:nvSpPr>
        <p:spPr/>
        <p:txBody>
          <a:bodyPr/>
          <a:lstStyle/>
          <a:p>
            <a:r>
              <a:rPr lang="en-US" dirty="0"/>
              <a:t>What is Data Mining?</a:t>
            </a:r>
          </a:p>
        </p:txBody>
      </p:sp>
      <p:sp>
        <p:nvSpPr>
          <p:cNvPr id="3" name="Content Placeholder 2">
            <a:extLst>
              <a:ext uri="{FF2B5EF4-FFF2-40B4-BE49-F238E27FC236}">
                <a16:creationId xmlns:a16="http://schemas.microsoft.com/office/drawing/2014/main" id="{0C8FD1DE-4952-8744-AC75-4C6158215DE5}"/>
              </a:ext>
            </a:extLst>
          </p:cNvPr>
          <p:cNvSpPr>
            <a:spLocks noGrp="1"/>
          </p:cNvSpPr>
          <p:nvPr>
            <p:ph idx="1"/>
          </p:nvPr>
        </p:nvSpPr>
        <p:spPr>
          <a:xfrm>
            <a:off x="838200" y="1695391"/>
            <a:ext cx="10428890" cy="991511"/>
          </a:xfrm>
        </p:spPr>
        <p:txBody>
          <a:bodyPr>
            <a:noAutofit/>
          </a:bodyPr>
          <a:lstStyle/>
          <a:p>
            <a:pPr marL="0" indent="0">
              <a:buNone/>
            </a:pPr>
            <a:r>
              <a:rPr lang="en-IN" sz="2400" dirty="0"/>
              <a:t>Data mining, also known as knowledge discovery, is the computer-assisted process of sifting through and analysing massive amounts of data to extract the data relevance.</a:t>
            </a:r>
            <a:endParaRPr lang="en-US" sz="2400" dirty="0"/>
          </a:p>
        </p:txBody>
      </p:sp>
      <p:sp>
        <p:nvSpPr>
          <p:cNvPr id="4" name="Title 1">
            <a:extLst>
              <a:ext uri="{FF2B5EF4-FFF2-40B4-BE49-F238E27FC236}">
                <a16:creationId xmlns:a16="http://schemas.microsoft.com/office/drawing/2014/main" id="{0D07F4D2-5F88-8644-BF1C-C1668D5D5809}"/>
              </a:ext>
            </a:extLst>
          </p:cNvPr>
          <p:cNvSpPr txBox="1">
            <a:spLocks/>
          </p:cNvSpPr>
          <p:nvPr/>
        </p:nvSpPr>
        <p:spPr>
          <a:xfrm>
            <a:off x="924910" y="2932386"/>
            <a:ext cx="10515600" cy="13255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IN" dirty="0"/>
              <a:t>Why Data Mining?</a:t>
            </a:r>
          </a:p>
        </p:txBody>
      </p:sp>
      <p:sp>
        <p:nvSpPr>
          <p:cNvPr id="5" name="Content Placeholder 2">
            <a:extLst>
              <a:ext uri="{FF2B5EF4-FFF2-40B4-BE49-F238E27FC236}">
                <a16:creationId xmlns:a16="http://schemas.microsoft.com/office/drawing/2014/main" id="{13CA5ECC-2971-4849-B362-5426D720D54E}"/>
              </a:ext>
            </a:extLst>
          </p:cNvPr>
          <p:cNvSpPr txBox="1">
            <a:spLocks/>
          </p:cNvSpPr>
          <p:nvPr/>
        </p:nvSpPr>
        <p:spPr>
          <a:xfrm>
            <a:off x="850024" y="4174084"/>
            <a:ext cx="10428890" cy="99151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dirty="0"/>
              <a:t>Businesses that use data mining get a competitive edge, have a better understanding of customer needs, have more control over their processes, enhance client acquisition, and discover new business prospects. </a:t>
            </a:r>
          </a:p>
        </p:txBody>
      </p:sp>
      <p:pic>
        <p:nvPicPr>
          <p:cNvPr id="9" name="Picture 8" descr="Logo, company name&#10;&#10;Description automatically generated">
            <a:extLst>
              <a:ext uri="{FF2B5EF4-FFF2-40B4-BE49-F238E27FC236}">
                <a16:creationId xmlns:a16="http://schemas.microsoft.com/office/drawing/2014/main" id="{2764CE4D-7344-DA5D-0275-DB2253552794}"/>
              </a:ext>
            </a:extLst>
          </p:cNvPr>
          <p:cNvPicPr>
            <a:picLocks noChangeAspect="1"/>
          </p:cNvPicPr>
          <p:nvPr/>
        </p:nvPicPr>
        <p:blipFill>
          <a:blip r:embed="rId2"/>
          <a:stretch>
            <a:fillRect/>
          </a:stretch>
        </p:blipFill>
        <p:spPr>
          <a:xfrm>
            <a:off x="7836060" y="75406"/>
            <a:ext cx="4355939" cy="1615282"/>
          </a:xfrm>
          <a:prstGeom prst="rect">
            <a:avLst/>
          </a:prstGeom>
        </p:spPr>
      </p:pic>
    </p:spTree>
    <p:extLst>
      <p:ext uri="{BB962C8B-B14F-4D97-AF65-F5344CB8AC3E}">
        <p14:creationId xmlns:p14="http://schemas.microsoft.com/office/powerpoint/2010/main" val="340972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56ABEA-4862-B248-9B04-D3F6F3923D0B}"/>
              </a:ext>
            </a:extLst>
          </p:cNvPr>
          <p:cNvSpPr>
            <a:spLocks noGrp="1"/>
          </p:cNvSpPr>
          <p:nvPr>
            <p:ph type="title"/>
          </p:nvPr>
        </p:nvSpPr>
        <p:spPr>
          <a:xfrm>
            <a:off x="801857" y="349835"/>
            <a:ext cx="5257800" cy="2275480"/>
          </a:xfrm>
        </p:spPr>
        <p:txBody>
          <a:bodyPr>
            <a:normAutofit/>
          </a:bodyPr>
          <a:lstStyle/>
          <a:p>
            <a:pPr>
              <a:lnSpc>
                <a:spcPct val="90000"/>
              </a:lnSpc>
            </a:pPr>
            <a:r>
              <a:rPr lang="en-IN" sz="5000" b="1" dirty="0"/>
              <a:t>Need of Credit Card Fraud Detection?</a:t>
            </a:r>
            <a:endParaRPr lang="en-US" sz="5000" dirty="0"/>
          </a:p>
        </p:txBody>
      </p:sp>
      <p:sp>
        <p:nvSpPr>
          <p:cNvPr id="3" name="Content Placeholder 2">
            <a:extLst>
              <a:ext uri="{FF2B5EF4-FFF2-40B4-BE49-F238E27FC236}">
                <a16:creationId xmlns:a16="http://schemas.microsoft.com/office/drawing/2014/main" id="{3D8A1EC5-72D4-9F49-9027-6B868332D4C2}"/>
              </a:ext>
            </a:extLst>
          </p:cNvPr>
          <p:cNvSpPr>
            <a:spLocks noGrp="1"/>
          </p:cNvSpPr>
          <p:nvPr>
            <p:ph idx="1"/>
          </p:nvPr>
        </p:nvSpPr>
        <p:spPr>
          <a:xfrm>
            <a:off x="801857" y="2806483"/>
            <a:ext cx="5257799" cy="3701681"/>
          </a:xfrm>
        </p:spPr>
        <p:txBody>
          <a:bodyPr>
            <a:noAutofit/>
          </a:bodyPr>
          <a:lstStyle/>
          <a:p>
            <a:pPr marL="0" indent="0">
              <a:lnSpc>
                <a:spcPct val="100000"/>
              </a:lnSpc>
              <a:buNone/>
            </a:pPr>
            <a:r>
              <a:rPr lang="en-US" sz="1600" dirty="0"/>
              <a:t>There have always been people who would develop new ways to access someone's finances illegally since the inception of e-commerce payment services. Such compromises can be avoided by using machine learning to detect credit card theft in the following ways:</a:t>
            </a:r>
          </a:p>
          <a:p>
            <a:pPr>
              <a:lnSpc>
                <a:spcPct val="100000"/>
              </a:lnSpc>
            </a:pPr>
            <a:r>
              <a:rPr lang="en-US" sz="1600" dirty="0"/>
              <a:t> Previous purchases will reveal some information about the customer's purchasing habits. </a:t>
            </a:r>
          </a:p>
          <a:p>
            <a:pPr>
              <a:lnSpc>
                <a:spcPct val="100000"/>
              </a:lnSpc>
            </a:pPr>
            <a:r>
              <a:rPr lang="en-US" sz="1600" dirty="0"/>
              <a:t>It will also include information on the amount they are likely to spend, the types of purchases they will make, and the locations where they will shop. The system will detect and prevent fraud if the purchase is unusual.</a:t>
            </a:r>
          </a:p>
          <a:p>
            <a:pPr marL="0" indent="0">
              <a:lnSpc>
                <a:spcPct val="100000"/>
              </a:lnSpc>
              <a:buNone/>
            </a:pPr>
            <a:endParaRPr lang="en-US" sz="1600" dirty="0"/>
          </a:p>
          <a:p>
            <a:pPr>
              <a:lnSpc>
                <a:spcPct val="100000"/>
              </a:lnSpc>
            </a:pPr>
            <a:endParaRPr lang="en-US" sz="1600" dirty="0"/>
          </a:p>
        </p:txBody>
      </p:sp>
      <p:pic>
        <p:nvPicPr>
          <p:cNvPr id="12" name="Graphic 11" descr="Money">
            <a:extLst>
              <a:ext uri="{FF2B5EF4-FFF2-40B4-BE49-F238E27FC236}">
                <a16:creationId xmlns:a16="http://schemas.microsoft.com/office/drawing/2014/main" id="{3C29F6D0-E64F-73AA-EF6D-15789258B6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2889" y="1493134"/>
            <a:ext cx="4925879" cy="4398637"/>
          </a:xfrm>
          <a:prstGeom prst="rect">
            <a:avLst/>
          </a:prstGeom>
        </p:spPr>
      </p:pic>
    </p:spTree>
    <p:extLst>
      <p:ext uri="{BB962C8B-B14F-4D97-AF65-F5344CB8AC3E}">
        <p14:creationId xmlns:p14="http://schemas.microsoft.com/office/powerpoint/2010/main" val="3559503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93366BB0-BF67-4519-BA41-2F0021F5E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12CC4-47E1-6244-A14A-DBFEC82F7A0E}"/>
              </a:ext>
            </a:extLst>
          </p:cNvPr>
          <p:cNvSpPr>
            <a:spLocks noGrp="1"/>
          </p:cNvSpPr>
          <p:nvPr>
            <p:ph type="title"/>
          </p:nvPr>
        </p:nvSpPr>
        <p:spPr>
          <a:xfrm>
            <a:off x="757238" y="596982"/>
            <a:ext cx="10596562" cy="985838"/>
          </a:xfrm>
        </p:spPr>
        <p:txBody>
          <a:bodyPr anchor="b">
            <a:normAutofit/>
          </a:bodyPr>
          <a:lstStyle/>
          <a:p>
            <a:r>
              <a:rPr lang="en-IN" b="1" dirty="0"/>
              <a:t>Dataset Overview</a:t>
            </a:r>
            <a:endParaRPr lang="en-US" dirty="0"/>
          </a:p>
        </p:txBody>
      </p:sp>
      <p:sp>
        <p:nvSpPr>
          <p:cNvPr id="3" name="Content Placeholder 2">
            <a:extLst>
              <a:ext uri="{FF2B5EF4-FFF2-40B4-BE49-F238E27FC236}">
                <a16:creationId xmlns:a16="http://schemas.microsoft.com/office/drawing/2014/main" id="{3E477639-2DB4-FF40-9BFD-9CB30321CB04}"/>
              </a:ext>
            </a:extLst>
          </p:cNvPr>
          <p:cNvSpPr>
            <a:spLocks noGrp="1"/>
          </p:cNvSpPr>
          <p:nvPr>
            <p:ph idx="1"/>
          </p:nvPr>
        </p:nvSpPr>
        <p:spPr>
          <a:xfrm>
            <a:off x="2869323" y="1728788"/>
            <a:ext cx="9322677" cy="4872037"/>
          </a:xfrm>
        </p:spPr>
        <p:txBody>
          <a:bodyPr>
            <a:normAutofit/>
          </a:bodyPr>
          <a:lstStyle/>
          <a:p>
            <a:r>
              <a:rPr lang="en-IN" dirty="0"/>
              <a:t>Credit Card Transactions by </a:t>
            </a:r>
            <a:r>
              <a:rPr lang="en-IN" b="1" dirty="0"/>
              <a:t>European</a:t>
            </a:r>
            <a:r>
              <a:rPr lang="en-IN" dirty="0"/>
              <a:t> cardholders (</a:t>
            </a:r>
            <a:r>
              <a:rPr lang="en-IN" b="1" dirty="0"/>
              <a:t>September 2013</a:t>
            </a:r>
            <a:r>
              <a:rPr lang="en-IN" dirty="0"/>
              <a:t>)</a:t>
            </a:r>
          </a:p>
          <a:p>
            <a:r>
              <a:rPr lang="en-IN" dirty="0"/>
              <a:t>Total Transactions =</a:t>
            </a:r>
            <a:r>
              <a:rPr lang="en-IN" b="1" dirty="0"/>
              <a:t>284,807</a:t>
            </a:r>
            <a:r>
              <a:rPr lang="en-IN" dirty="0"/>
              <a:t> ; </a:t>
            </a:r>
            <a:r>
              <a:rPr lang="en-IN" b="1" dirty="0"/>
              <a:t>Frauds</a:t>
            </a:r>
            <a:r>
              <a:rPr lang="en-IN" dirty="0"/>
              <a:t> = </a:t>
            </a:r>
            <a:r>
              <a:rPr lang="en-IN" b="1" dirty="0"/>
              <a:t>492</a:t>
            </a:r>
          </a:p>
          <a:p>
            <a:r>
              <a:rPr lang="en-IN" dirty="0"/>
              <a:t>The dataset is heavily skewed, with the </a:t>
            </a:r>
            <a:r>
              <a:rPr lang="en-IN" b="1" dirty="0"/>
              <a:t>positive class (frauds) </a:t>
            </a:r>
            <a:r>
              <a:rPr lang="en-IN" dirty="0"/>
              <a:t>only </a:t>
            </a:r>
            <a:r>
              <a:rPr lang="en-IN" b="1" dirty="0"/>
              <a:t>0.172% </a:t>
            </a:r>
            <a:r>
              <a:rPr lang="en-IN" dirty="0"/>
              <a:t>of Total transactions.</a:t>
            </a:r>
          </a:p>
          <a:p>
            <a:pPr fontAlgn="base"/>
            <a:r>
              <a:rPr lang="en-IN" dirty="0"/>
              <a:t>The Transaction Amount is represented by the feature 'Amount’. </a:t>
            </a:r>
          </a:p>
          <a:p>
            <a:pPr fontAlgn="base"/>
            <a:r>
              <a:rPr lang="en-IN" dirty="0"/>
              <a:t>Features:</a:t>
            </a:r>
          </a:p>
          <a:p>
            <a:pPr marL="1371600" lvl="2" indent="-457200" fontAlgn="base">
              <a:buFont typeface="+mj-lt"/>
              <a:buAutoNum type="alphaLcPeriod"/>
            </a:pPr>
            <a:r>
              <a:rPr lang="en-IN" sz="2000" dirty="0"/>
              <a:t>28 Principal Components</a:t>
            </a:r>
          </a:p>
          <a:p>
            <a:pPr marL="1371600" lvl="2" indent="-457200" fontAlgn="base">
              <a:buFont typeface="+mj-lt"/>
              <a:buAutoNum type="alphaLcPeriod"/>
            </a:pPr>
            <a:r>
              <a:rPr lang="en-IN" sz="2000" dirty="0"/>
              <a:t>Time for the beginning of the transaction.</a:t>
            </a:r>
          </a:p>
          <a:p>
            <a:pPr fontAlgn="base"/>
            <a:r>
              <a:rPr lang="en-IN" dirty="0"/>
              <a:t>'Class’ column having two values i.e. 1 and 0: </a:t>
            </a:r>
          </a:p>
          <a:p>
            <a:pPr marL="0" indent="0" fontAlgn="base">
              <a:buNone/>
            </a:pPr>
            <a:r>
              <a:rPr lang="en-IN" dirty="0"/>
              <a:t>    </a:t>
            </a:r>
            <a:r>
              <a:rPr lang="en-IN" b="1" dirty="0"/>
              <a:t>Fraud = 1 </a:t>
            </a:r>
            <a:r>
              <a:rPr lang="en-IN" dirty="0"/>
              <a:t>and </a:t>
            </a:r>
            <a:r>
              <a:rPr lang="en-IN" b="1" dirty="0"/>
              <a:t>Genuine = 0</a:t>
            </a:r>
          </a:p>
        </p:txBody>
      </p:sp>
      <p:pic>
        <p:nvPicPr>
          <p:cNvPr id="13" name="Graphic 6" descr="Database">
            <a:extLst>
              <a:ext uri="{FF2B5EF4-FFF2-40B4-BE49-F238E27FC236}">
                <a16:creationId xmlns:a16="http://schemas.microsoft.com/office/drawing/2014/main" id="{730780ED-9E12-9667-A38C-37B3D359CB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069" y="3489243"/>
            <a:ext cx="2434882" cy="2434882"/>
          </a:xfrm>
          <a:prstGeom prst="rect">
            <a:avLst/>
          </a:prstGeom>
        </p:spPr>
      </p:pic>
      <p:sp>
        <p:nvSpPr>
          <p:cNvPr id="4" name="TextBox 3">
            <a:extLst>
              <a:ext uri="{FF2B5EF4-FFF2-40B4-BE49-F238E27FC236}">
                <a16:creationId xmlns:a16="http://schemas.microsoft.com/office/drawing/2014/main" id="{DD693E94-1837-F059-BC6B-413E58B2D458}"/>
              </a:ext>
            </a:extLst>
          </p:cNvPr>
          <p:cNvSpPr txBox="1"/>
          <p:nvPr/>
        </p:nvSpPr>
        <p:spPr>
          <a:xfrm>
            <a:off x="3028951" y="6105933"/>
            <a:ext cx="7087322" cy="523220"/>
          </a:xfrm>
          <a:prstGeom prst="rect">
            <a:avLst/>
          </a:prstGeom>
          <a:noFill/>
        </p:spPr>
        <p:txBody>
          <a:bodyPr wrap="square" rtlCol="0">
            <a:spAutoFit/>
          </a:bodyPr>
          <a:lstStyle/>
          <a:p>
            <a:r>
              <a:rPr lang="en-US" sz="1400" dirty="0"/>
              <a:t>Data Source: </a:t>
            </a:r>
            <a:r>
              <a:rPr lang="en-US" sz="1400" dirty="0">
                <a:hlinkClick r:id="rId4"/>
              </a:rPr>
              <a:t>https://www.kaggle.com/datasets/mlg-ulb/creditcardfraud</a:t>
            </a:r>
            <a:endParaRPr lang="en-US" sz="1400" dirty="0"/>
          </a:p>
          <a:p>
            <a:endParaRPr lang="en-US" sz="1400" dirty="0"/>
          </a:p>
        </p:txBody>
      </p:sp>
    </p:spTree>
    <p:extLst>
      <p:ext uri="{BB962C8B-B14F-4D97-AF65-F5344CB8AC3E}">
        <p14:creationId xmlns:p14="http://schemas.microsoft.com/office/powerpoint/2010/main" val="3317561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8CDC7F-5180-DD4B-9A5F-6AF1F8FA9B6E}"/>
              </a:ext>
            </a:extLst>
          </p:cNvPr>
          <p:cNvSpPr>
            <a:spLocks noGrp="1"/>
          </p:cNvSpPr>
          <p:nvPr>
            <p:ph type="title"/>
          </p:nvPr>
        </p:nvSpPr>
        <p:spPr>
          <a:xfrm>
            <a:off x="838200" y="596644"/>
            <a:ext cx="10746213" cy="1358280"/>
          </a:xfrm>
        </p:spPr>
        <p:txBody>
          <a:bodyPr vert="horz" lIns="91440" tIns="45720" rIns="91440" bIns="45720" rtlCol="0" anchor="b">
            <a:normAutofit/>
          </a:bodyPr>
          <a:lstStyle/>
          <a:p>
            <a:r>
              <a:rPr lang="en-US" sz="6600" dirty="0"/>
              <a:t>Data Preprocessing</a:t>
            </a:r>
          </a:p>
        </p:txBody>
      </p:sp>
      <p:pic>
        <p:nvPicPr>
          <p:cNvPr id="7" name="Graphic 6" descr="BI Dashboard">
            <a:extLst>
              <a:ext uri="{FF2B5EF4-FFF2-40B4-BE49-F238E27FC236}">
                <a16:creationId xmlns:a16="http://schemas.microsoft.com/office/drawing/2014/main" id="{7032E09C-550F-7331-67E3-CD64382131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63799" y="4567073"/>
            <a:ext cx="2020614" cy="2020614"/>
          </a:xfrm>
          <a:prstGeom prst="rect">
            <a:avLst/>
          </a:prstGeom>
        </p:spPr>
      </p:pic>
      <p:pic>
        <p:nvPicPr>
          <p:cNvPr id="1026" name="Picture 2">
            <a:extLst>
              <a:ext uri="{FF2B5EF4-FFF2-40B4-BE49-F238E27FC236}">
                <a16:creationId xmlns:a16="http://schemas.microsoft.com/office/drawing/2014/main" id="{BE5D0FC1-85D8-2E96-4823-5C739CD41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62617"/>
            <a:ext cx="52578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39F1B2-5EC7-B555-674A-1825BD706B8B}"/>
              </a:ext>
            </a:extLst>
          </p:cNvPr>
          <p:cNvSpPr txBox="1"/>
          <p:nvPr/>
        </p:nvSpPr>
        <p:spPr>
          <a:xfrm>
            <a:off x="6543675" y="2678486"/>
            <a:ext cx="5040738" cy="2246769"/>
          </a:xfrm>
          <a:prstGeom prst="rect">
            <a:avLst/>
          </a:prstGeom>
          <a:noFill/>
        </p:spPr>
        <p:txBody>
          <a:bodyPr wrap="square" rtlCol="0">
            <a:spAutoFit/>
          </a:bodyPr>
          <a:lstStyle/>
          <a:p>
            <a:pPr algn="ctr"/>
            <a:r>
              <a:rPr lang="en-US" sz="2000" dirty="0"/>
              <a:t>We can see that our dataset originally had 284807 rows, but after deleting duplicates, it is down to 283726, which allows our model to process and run faster.</a:t>
            </a:r>
          </a:p>
          <a:p>
            <a:pPr algn="ctr"/>
            <a:br>
              <a:rPr lang="en-US" sz="2000" dirty="0"/>
            </a:br>
            <a:endParaRPr lang="en-US" sz="2000" dirty="0"/>
          </a:p>
        </p:txBody>
      </p:sp>
    </p:spTree>
    <p:extLst>
      <p:ext uri="{BB962C8B-B14F-4D97-AF65-F5344CB8AC3E}">
        <p14:creationId xmlns:p14="http://schemas.microsoft.com/office/powerpoint/2010/main" val="4138731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EBFAB2-22B4-1F46-9BF4-57FFBABC6621}"/>
              </a:ext>
            </a:extLst>
          </p:cNvPr>
          <p:cNvSpPr>
            <a:spLocks noGrp="1"/>
          </p:cNvSpPr>
          <p:nvPr>
            <p:ph type="title"/>
          </p:nvPr>
        </p:nvSpPr>
        <p:spPr>
          <a:xfrm>
            <a:off x="838200" y="596644"/>
            <a:ext cx="10746213" cy="1546481"/>
          </a:xfrm>
        </p:spPr>
        <p:txBody>
          <a:bodyPr vert="horz" lIns="91440" tIns="45720" rIns="91440" bIns="45720" rtlCol="0" anchor="b">
            <a:normAutofit/>
          </a:bodyPr>
          <a:lstStyle/>
          <a:p>
            <a:r>
              <a:rPr lang="en-US" sz="6600" dirty="0"/>
              <a:t>Data Scaling</a:t>
            </a:r>
          </a:p>
        </p:txBody>
      </p:sp>
      <p:pic>
        <p:nvPicPr>
          <p:cNvPr id="7" name="Graphic 6" descr="Bar chart">
            <a:extLst>
              <a:ext uri="{FF2B5EF4-FFF2-40B4-BE49-F238E27FC236}">
                <a16:creationId xmlns:a16="http://schemas.microsoft.com/office/drawing/2014/main" id="{9F16D577-BF5F-1E7E-B507-37D8018522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92711" y="4367376"/>
            <a:ext cx="1757855" cy="1757855"/>
          </a:xfrm>
          <a:prstGeom prst="rect">
            <a:avLst/>
          </a:prstGeom>
        </p:spPr>
      </p:pic>
      <p:sp>
        <p:nvSpPr>
          <p:cNvPr id="3" name="TextBox 2">
            <a:extLst>
              <a:ext uri="{FF2B5EF4-FFF2-40B4-BE49-F238E27FC236}">
                <a16:creationId xmlns:a16="http://schemas.microsoft.com/office/drawing/2014/main" id="{C3C80278-6367-F011-FED3-4A8C6A132A29}"/>
              </a:ext>
            </a:extLst>
          </p:cNvPr>
          <p:cNvSpPr txBox="1"/>
          <p:nvPr/>
        </p:nvSpPr>
        <p:spPr>
          <a:xfrm>
            <a:off x="960699" y="2453833"/>
            <a:ext cx="4849792" cy="2554545"/>
          </a:xfrm>
          <a:prstGeom prst="rect">
            <a:avLst/>
          </a:prstGeom>
          <a:noFill/>
        </p:spPr>
        <p:txBody>
          <a:bodyPr wrap="square" rtlCol="0">
            <a:spAutoFit/>
          </a:bodyPr>
          <a:lstStyle/>
          <a:p>
            <a:pPr algn="ctr"/>
            <a:r>
              <a:rPr lang="en-US" sz="2000" dirty="0"/>
              <a:t>We're attempting to determine whether our data needs to be scaled by determining the minimum and maximum amount, and as we can see, there's a significant difference between the two, therefore we've scaled the data.</a:t>
            </a:r>
          </a:p>
          <a:p>
            <a:pPr algn="ctr"/>
            <a:br>
              <a:rPr lang="en-US" sz="2000" dirty="0"/>
            </a:br>
            <a:endParaRPr lang="en-US" sz="2000" dirty="0"/>
          </a:p>
        </p:txBody>
      </p:sp>
      <p:pic>
        <p:nvPicPr>
          <p:cNvPr id="3074" name="Picture 2">
            <a:extLst>
              <a:ext uri="{FF2B5EF4-FFF2-40B4-BE49-F238E27FC236}">
                <a16:creationId xmlns:a16="http://schemas.microsoft.com/office/drawing/2014/main" id="{E53AC7EE-388D-254C-E713-CF67CF4E9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434" y="4627378"/>
            <a:ext cx="37084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application&#10;&#10;Description automatically generated with medium confidence">
            <a:extLst>
              <a:ext uri="{FF2B5EF4-FFF2-40B4-BE49-F238E27FC236}">
                <a16:creationId xmlns:a16="http://schemas.microsoft.com/office/drawing/2014/main" id="{2BDC1F76-C5D2-3CD8-93A1-10647A9A78FF}"/>
              </a:ext>
            </a:extLst>
          </p:cNvPr>
          <p:cNvPicPr>
            <a:picLocks noChangeAspect="1"/>
          </p:cNvPicPr>
          <p:nvPr/>
        </p:nvPicPr>
        <p:blipFill>
          <a:blip r:embed="rId5"/>
          <a:stretch>
            <a:fillRect/>
          </a:stretch>
        </p:blipFill>
        <p:spPr>
          <a:xfrm>
            <a:off x="7458075" y="1926022"/>
            <a:ext cx="2534636" cy="3982106"/>
          </a:xfrm>
          <a:prstGeom prst="rect">
            <a:avLst/>
          </a:prstGeom>
        </p:spPr>
      </p:pic>
      <p:sp>
        <p:nvSpPr>
          <p:cNvPr id="8" name="Chevron 7">
            <a:extLst>
              <a:ext uri="{FF2B5EF4-FFF2-40B4-BE49-F238E27FC236}">
                <a16:creationId xmlns:a16="http://schemas.microsoft.com/office/drawing/2014/main" id="{2021B69D-781A-F271-EDEE-A22E7C81B030}"/>
              </a:ext>
            </a:extLst>
          </p:cNvPr>
          <p:cNvSpPr/>
          <p:nvPr/>
        </p:nvSpPr>
        <p:spPr>
          <a:xfrm>
            <a:off x="6094476" y="3257550"/>
            <a:ext cx="1177862" cy="35044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092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BD327-4DD0-F74B-B36C-FF47704756C8}"/>
              </a:ext>
            </a:extLst>
          </p:cNvPr>
          <p:cNvSpPr>
            <a:spLocks noGrp="1"/>
          </p:cNvSpPr>
          <p:nvPr>
            <p:ph type="title"/>
          </p:nvPr>
        </p:nvSpPr>
        <p:spPr>
          <a:xfrm>
            <a:off x="721368" y="441466"/>
            <a:ext cx="10746213" cy="1114065"/>
          </a:xfrm>
        </p:spPr>
        <p:txBody>
          <a:bodyPr vert="horz" lIns="91440" tIns="45720" rIns="91440" bIns="45720" rtlCol="0" anchor="b">
            <a:normAutofit/>
          </a:bodyPr>
          <a:lstStyle/>
          <a:p>
            <a:r>
              <a:rPr lang="en-US" sz="6600"/>
              <a:t>Types of Sampling</a:t>
            </a:r>
            <a:endParaRPr lang="en-US" sz="6600" dirty="0"/>
          </a:p>
        </p:txBody>
      </p:sp>
      <p:pic>
        <p:nvPicPr>
          <p:cNvPr id="7" name="Picture 6" descr="Chart, bar chart&#10;&#10;Description automatically generated">
            <a:extLst>
              <a:ext uri="{FF2B5EF4-FFF2-40B4-BE49-F238E27FC236}">
                <a16:creationId xmlns:a16="http://schemas.microsoft.com/office/drawing/2014/main" id="{4012C565-8BE6-3A12-C213-CD82CCF73A62}"/>
              </a:ext>
            </a:extLst>
          </p:cNvPr>
          <p:cNvPicPr>
            <a:picLocks noChangeAspect="1"/>
          </p:cNvPicPr>
          <p:nvPr/>
        </p:nvPicPr>
        <p:blipFill>
          <a:blip r:embed="rId2"/>
          <a:stretch>
            <a:fillRect/>
          </a:stretch>
        </p:blipFill>
        <p:spPr>
          <a:xfrm>
            <a:off x="1722983" y="3618185"/>
            <a:ext cx="7968354" cy="3239815"/>
          </a:xfrm>
          <a:prstGeom prst="rect">
            <a:avLst/>
          </a:prstGeom>
        </p:spPr>
      </p:pic>
      <p:sp>
        <p:nvSpPr>
          <p:cNvPr id="3" name="TextBox 2">
            <a:extLst>
              <a:ext uri="{FF2B5EF4-FFF2-40B4-BE49-F238E27FC236}">
                <a16:creationId xmlns:a16="http://schemas.microsoft.com/office/drawing/2014/main" id="{47BE37F3-E0E1-7D4A-AFF1-FA14576A4013}"/>
              </a:ext>
            </a:extLst>
          </p:cNvPr>
          <p:cNvSpPr txBox="1"/>
          <p:nvPr/>
        </p:nvSpPr>
        <p:spPr>
          <a:xfrm>
            <a:off x="1313793" y="1755228"/>
            <a:ext cx="2953407" cy="923330"/>
          </a:xfrm>
          <a:prstGeom prst="rect">
            <a:avLst/>
          </a:prstGeom>
          <a:noFill/>
        </p:spPr>
        <p:txBody>
          <a:bodyPr wrap="square" rtlCol="0">
            <a:spAutoFit/>
          </a:bodyPr>
          <a:lstStyle/>
          <a:p>
            <a:pPr marL="342900" indent="-342900">
              <a:buAutoNum type="arabicPeriod"/>
            </a:pPr>
            <a:r>
              <a:rPr lang="en-US">
                <a:gradFill>
                  <a:gsLst>
                    <a:gs pos="100000">
                      <a:schemeClr val="tx2"/>
                    </a:gs>
                    <a:gs pos="0">
                      <a:schemeClr val="accent1"/>
                    </a:gs>
                  </a:gsLst>
                  <a:lin ang="0" scaled="1"/>
                </a:gradFill>
                <a:latin typeface="Aharoni" panose="02010803020104030203" pitchFamily="2" charset="-79"/>
                <a:cs typeface="Angsana New" panose="02020603050405020304" pitchFamily="18" charset="-34"/>
              </a:rPr>
              <a:t>OVER SAMPLING</a:t>
            </a:r>
          </a:p>
          <a:p>
            <a:pPr marL="342900" indent="-342900">
              <a:buAutoNum type="arabicPeriod"/>
            </a:pPr>
            <a:r>
              <a:rPr lang="en-US">
                <a:gradFill>
                  <a:gsLst>
                    <a:gs pos="100000">
                      <a:schemeClr val="tx2"/>
                    </a:gs>
                    <a:gs pos="0">
                      <a:schemeClr val="accent1"/>
                    </a:gs>
                  </a:gsLst>
                  <a:lin ang="0" scaled="1"/>
                </a:gradFill>
                <a:latin typeface="Aharoni" panose="02010803020104030203" pitchFamily="2" charset="-79"/>
                <a:cs typeface="Angsana New" panose="02020603050405020304" pitchFamily="18" charset="-34"/>
              </a:rPr>
              <a:t>UNDER SAMPLING</a:t>
            </a:r>
          </a:p>
          <a:p>
            <a:pPr marL="342900" indent="-342900">
              <a:buAutoNum type="arabicPeriod"/>
            </a:pPr>
            <a:r>
              <a:rPr lang="en-US">
                <a:gradFill>
                  <a:gsLst>
                    <a:gs pos="100000">
                      <a:schemeClr val="tx2"/>
                    </a:gs>
                    <a:gs pos="0">
                      <a:schemeClr val="accent1"/>
                    </a:gs>
                  </a:gsLst>
                  <a:lin ang="0" scaled="1"/>
                </a:gradFill>
                <a:latin typeface="Aharoni" panose="02010803020104030203" pitchFamily="2" charset="-79"/>
                <a:cs typeface="Angsana New" panose="02020603050405020304" pitchFamily="18" charset="-34"/>
              </a:rPr>
              <a:t>CLASS WEIGHT</a:t>
            </a:r>
            <a:endParaRPr lang="en-US"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endParaRPr>
          </a:p>
        </p:txBody>
      </p:sp>
      <p:sp>
        <p:nvSpPr>
          <p:cNvPr id="4" name="TextBox 3">
            <a:extLst>
              <a:ext uri="{FF2B5EF4-FFF2-40B4-BE49-F238E27FC236}">
                <a16:creationId xmlns:a16="http://schemas.microsoft.com/office/drawing/2014/main" id="{955CA4CB-89AD-DB42-8370-1DF291C6847F}"/>
              </a:ext>
            </a:extLst>
          </p:cNvPr>
          <p:cNvSpPr txBox="1"/>
          <p:nvPr/>
        </p:nvSpPr>
        <p:spPr>
          <a:xfrm>
            <a:off x="588578" y="3429000"/>
            <a:ext cx="11068188" cy="584775"/>
          </a:xfrm>
          <a:prstGeom prst="rect">
            <a:avLst/>
          </a:prstGeom>
          <a:noFill/>
        </p:spPr>
        <p:txBody>
          <a:bodyPr wrap="square" rtlCol="0">
            <a:spAutoFit/>
          </a:bodyPr>
          <a:lstStyle/>
          <a:p>
            <a:r>
              <a:rPr lang="en-US" sz="3200" dirty="0">
                <a:gradFill>
                  <a:gsLst>
                    <a:gs pos="100000">
                      <a:schemeClr val="tx2"/>
                    </a:gs>
                    <a:gs pos="0">
                      <a:schemeClr val="accent1"/>
                    </a:gs>
                  </a:gsLst>
                  <a:lin ang="0" scaled="1"/>
                </a:gradFill>
                <a:latin typeface="Aharoni" panose="02010803020104030203" pitchFamily="2" charset="-79"/>
                <a:cs typeface="Angsana New" panose="02020603050405020304" pitchFamily="18" charset="-34"/>
              </a:rPr>
              <a:t>Difference between Over Sampling And Under Sampling</a:t>
            </a:r>
          </a:p>
        </p:txBody>
      </p:sp>
      <p:cxnSp>
        <p:nvCxnSpPr>
          <p:cNvPr id="6" name="Straight Connector 5">
            <a:extLst>
              <a:ext uri="{FF2B5EF4-FFF2-40B4-BE49-F238E27FC236}">
                <a16:creationId xmlns:a16="http://schemas.microsoft.com/office/drawing/2014/main" id="{01F8D7D0-212C-A04E-9B8B-CC6F88E89918}"/>
              </a:ext>
            </a:extLst>
          </p:cNvPr>
          <p:cNvCxnSpPr>
            <a:cxnSpLocks/>
          </p:cNvCxnSpPr>
          <p:nvPr/>
        </p:nvCxnSpPr>
        <p:spPr>
          <a:xfrm flipV="1">
            <a:off x="399393" y="3216166"/>
            <a:ext cx="1106818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976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506368-5AEA-8C4F-9914-054ADE8C17E6}"/>
              </a:ext>
            </a:extLst>
          </p:cNvPr>
          <p:cNvSpPr>
            <a:spLocks noGrp="1"/>
          </p:cNvSpPr>
          <p:nvPr>
            <p:ph type="title"/>
          </p:nvPr>
        </p:nvSpPr>
        <p:spPr>
          <a:xfrm>
            <a:off x="0" y="596643"/>
            <a:ext cx="12192000" cy="874977"/>
          </a:xfrm>
        </p:spPr>
        <p:txBody>
          <a:bodyPr vert="horz" lIns="91440" tIns="45720" rIns="91440" bIns="45720" rtlCol="0" anchor="b">
            <a:noAutofit/>
          </a:bodyPr>
          <a:lstStyle/>
          <a:p>
            <a:pPr algn="ctr"/>
            <a:r>
              <a:rPr lang="en-US" sz="4400" dirty="0"/>
              <a:t>Over sampling/Under sampling/Class Weight</a:t>
            </a:r>
          </a:p>
        </p:txBody>
      </p:sp>
      <p:pic>
        <p:nvPicPr>
          <p:cNvPr id="12" name="Graphic 11" descr="Open Enrolment">
            <a:extLst>
              <a:ext uri="{FF2B5EF4-FFF2-40B4-BE49-F238E27FC236}">
                <a16:creationId xmlns:a16="http://schemas.microsoft.com/office/drawing/2014/main" id="{F42FA04F-9BEA-F136-070E-AA4557BB9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5148262"/>
            <a:ext cx="1071562" cy="1071562"/>
          </a:xfrm>
          <a:prstGeom prst="rect">
            <a:avLst/>
          </a:prstGeom>
        </p:spPr>
      </p:pic>
      <p:pic>
        <p:nvPicPr>
          <p:cNvPr id="10" name="Picture 9" descr="Table&#10;&#10;Description automatically generated">
            <a:extLst>
              <a:ext uri="{FF2B5EF4-FFF2-40B4-BE49-F238E27FC236}">
                <a16:creationId xmlns:a16="http://schemas.microsoft.com/office/drawing/2014/main" id="{736CB742-25E1-1A51-9CB9-1CC3A327EA52}"/>
              </a:ext>
            </a:extLst>
          </p:cNvPr>
          <p:cNvPicPr>
            <a:picLocks noChangeAspect="1"/>
          </p:cNvPicPr>
          <p:nvPr/>
        </p:nvPicPr>
        <p:blipFill>
          <a:blip r:embed="rId4"/>
          <a:stretch>
            <a:fillRect/>
          </a:stretch>
        </p:blipFill>
        <p:spPr>
          <a:xfrm>
            <a:off x="721369" y="2258029"/>
            <a:ext cx="10746213" cy="2455862"/>
          </a:xfrm>
          <a:prstGeom prst="rect">
            <a:avLst/>
          </a:prstGeom>
        </p:spPr>
      </p:pic>
      <p:sp>
        <p:nvSpPr>
          <p:cNvPr id="11" name="TextBox 10">
            <a:extLst>
              <a:ext uri="{FF2B5EF4-FFF2-40B4-BE49-F238E27FC236}">
                <a16:creationId xmlns:a16="http://schemas.microsoft.com/office/drawing/2014/main" id="{D9F39A52-6E1B-A6D5-6614-88A7851B832B}"/>
              </a:ext>
            </a:extLst>
          </p:cNvPr>
          <p:cNvSpPr txBox="1"/>
          <p:nvPr/>
        </p:nvSpPr>
        <p:spPr>
          <a:xfrm>
            <a:off x="3160974" y="5022323"/>
            <a:ext cx="8086725" cy="1323439"/>
          </a:xfrm>
          <a:prstGeom prst="rect">
            <a:avLst/>
          </a:prstGeom>
          <a:noFill/>
        </p:spPr>
        <p:txBody>
          <a:bodyPr wrap="square" rtlCol="0">
            <a:spAutoFit/>
          </a:bodyPr>
          <a:lstStyle/>
          <a:p>
            <a:r>
              <a:rPr lang="en-US" sz="2000" dirty="0"/>
              <a:t>After analyzing all the values, we determined that over sampled data had the best Accuracy and F1 score using </a:t>
            </a:r>
            <a:r>
              <a:rPr lang="en-US" sz="2000" b="1" dirty="0"/>
              <a:t>Logistic Regression model</a:t>
            </a:r>
            <a:r>
              <a:rPr lang="en-US" sz="2000" dirty="0"/>
              <a:t>, hence we built our model entirely on over sampled data throughout our project.</a:t>
            </a:r>
          </a:p>
        </p:txBody>
      </p:sp>
    </p:spTree>
    <p:extLst>
      <p:ext uri="{BB962C8B-B14F-4D97-AF65-F5344CB8AC3E}">
        <p14:creationId xmlns:p14="http://schemas.microsoft.com/office/powerpoint/2010/main" val="95660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D8E9-7A17-1B6B-FED1-8DB39A44A32C}"/>
              </a:ext>
            </a:extLst>
          </p:cNvPr>
          <p:cNvSpPr>
            <a:spLocks noGrp="1"/>
          </p:cNvSpPr>
          <p:nvPr>
            <p:ph type="title"/>
          </p:nvPr>
        </p:nvSpPr>
        <p:spPr>
          <a:xfrm>
            <a:off x="0" y="365125"/>
            <a:ext cx="12192000" cy="906463"/>
          </a:xfrm>
        </p:spPr>
        <p:txBody>
          <a:bodyPr>
            <a:noAutofit/>
          </a:bodyPr>
          <a:lstStyle/>
          <a:p>
            <a:pPr algn="ctr"/>
            <a:r>
              <a:rPr lang="en-US" sz="3200" dirty="0"/>
              <a:t>Correlation Plot (Imbalanced Data vs. Oversampled Data)</a:t>
            </a:r>
          </a:p>
        </p:txBody>
      </p:sp>
      <p:pic>
        <p:nvPicPr>
          <p:cNvPr id="5" name="Picture 4" descr="Chart, timeline&#10;&#10;Description automatically generated">
            <a:extLst>
              <a:ext uri="{FF2B5EF4-FFF2-40B4-BE49-F238E27FC236}">
                <a16:creationId xmlns:a16="http://schemas.microsoft.com/office/drawing/2014/main" id="{BE2C4111-BA2C-44A9-9A21-F71B1BC432F1}"/>
              </a:ext>
            </a:extLst>
          </p:cNvPr>
          <p:cNvPicPr>
            <a:picLocks noChangeAspect="1"/>
          </p:cNvPicPr>
          <p:nvPr/>
        </p:nvPicPr>
        <p:blipFill>
          <a:blip r:embed="rId2"/>
          <a:stretch>
            <a:fillRect/>
          </a:stretch>
        </p:blipFill>
        <p:spPr>
          <a:xfrm>
            <a:off x="6606352" y="1576387"/>
            <a:ext cx="4927710" cy="4518863"/>
          </a:xfrm>
          <a:prstGeom prst="rect">
            <a:avLst/>
          </a:prstGeom>
        </p:spPr>
      </p:pic>
      <p:pic>
        <p:nvPicPr>
          <p:cNvPr id="7" name="Picture 6" descr="Chart&#10;&#10;Description automatically generated">
            <a:extLst>
              <a:ext uri="{FF2B5EF4-FFF2-40B4-BE49-F238E27FC236}">
                <a16:creationId xmlns:a16="http://schemas.microsoft.com/office/drawing/2014/main" id="{B0AD54F2-BA31-0083-9688-DDE4E4713149}"/>
              </a:ext>
            </a:extLst>
          </p:cNvPr>
          <p:cNvPicPr>
            <a:picLocks noChangeAspect="1"/>
          </p:cNvPicPr>
          <p:nvPr/>
        </p:nvPicPr>
        <p:blipFill>
          <a:blip r:embed="rId3"/>
          <a:stretch>
            <a:fillRect/>
          </a:stretch>
        </p:blipFill>
        <p:spPr>
          <a:xfrm>
            <a:off x="1186199" y="1576387"/>
            <a:ext cx="4399451" cy="4392666"/>
          </a:xfrm>
          <a:prstGeom prst="rect">
            <a:avLst/>
          </a:prstGeom>
        </p:spPr>
      </p:pic>
    </p:spTree>
    <p:extLst>
      <p:ext uri="{BB962C8B-B14F-4D97-AF65-F5344CB8AC3E}">
        <p14:creationId xmlns:p14="http://schemas.microsoft.com/office/powerpoint/2010/main" val="3461382580"/>
      </p:ext>
    </p:extLst>
  </p:cSld>
  <p:clrMapOvr>
    <a:masterClrMapping/>
  </p:clrMapOvr>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docProps/app.xml><?xml version="1.0" encoding="utf-8"?>
<Properties xmlns="http://schemas.openxmlformats.org/officeDocument/2006/extended-properties" xmlns:vt="http://schemas.openxmlformats.org/officeDocument/2006/docPropsVTypes">
  <TotalTime>5297</TotalTime>
  <Words>898</Words>
  <Application>Microsoft Macintosh PowerPoint</Application>
  <PresentationFormat>Widescreen</PresentationFormat>
  <Paragraphs>79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Aharoni</vt:lpstr>
      <vt:lpstr>Arial</vt:lpstr>
      <vt:lpstr>Avenir Next LT Pro</vt:lpstr>
      <vt:lpstr>FadeVTI</vt:lpstr>
      <vt:lpstr>Credit Card Fraud Detection</vt:lpstr>
      <vt:lpstr>What is Data Mining?</vt:lpstr>
      <vt:lpstr>Need of Credit Card Fraud Detection?</vt:lpstr>
      <vt:lpstr>Dataset Overview</vt:lpstr>
      <vt:lpstr>Data Preprocessing</vt:lpstr>
      <vt:lpstr>Data Scaling</vt:lpstr>
      <vt:lpstr>Types of Sampling</vt:lpstr>
      <vt:lpstr>Over sampling/Under sampling/Class Weight</vt:lpstr>
      <vt:lpstr>Correlation Plot (Imbalanced Data vs. Oversampled Data)</vt:lpstr>
      <vt:lpstr>Model Building</vt:lpstr>
      <vt:lpstr>Evaluation Metrics Comparison</vt:lpstr>
      <vt:lpstr>ROC Curve</vt:lpstr>
      <vt:lpstr>Why Random Forest?</vt:lpstr>
      <vt:lpstr>Insights &amp; Impact</vt:lpstr>
      <vt:lpstr>Conclusion</vt:lpstr>
      <vt:lpstr>References</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dc:title>
  <dc:creator>Navneet Gujjar</dc:creator>
  <cp:lastModifiedBy>Navneet Gujjar</cp:lastModifiedBy>
  <cp:revision>10</cp:revision>
  <dcterms:created xsi:type="dcterms:W3CDTF">2022-04-21T01:18:49Z</dcterms:created>
  <dcterms:modified xsi:type="dcterms:W3CDTF">2022-04-25T02:01:49Z</dcterms:modified>
</cp:coreProperties>
</file>